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3"/>
  </p:notesMasterIdLst>
  <p:sldIdLst>
    <p:sldId id="282" r:id="rId2"/>
    <p:sldId id="283" r:id="rId3"/>
    <p:sldId id="264" r:id="rId4"/>
    <p:sldId id="286" r:id="rId5"/>
    <p:sldId id="259" r:id="rId6"/>
    <p:sldId id="287" r:id="rId7"/>
    <p:sldId id="288" r:id="rId8"/>
    <p:sldId id="266" r:id="rId9"/>
    <p:sldId id="269" r:id="rId10"/>
    <p:sldId id="276" r:id="rId11"/>
    <p:sldId id="27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000099"/>
    <a:srgbClr val="CC0000"/>
    <a:srgbClr val="009900"/>
    <a:srgbClr val="0033CC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90929"/>
  </p:normalViewPr>
  <p:slideViewPr>
    <p:cSldViewPr>
      <p:cViewPr varScale="1">
        <p:scale>
          <a:sx n="67" d="100"/>
          <a:sy n="67" d="100"/>
        </p:scale>
        <p:origin x="-13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5B068-C3F8-4394-AE63-D752B273274F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218AF-B04E-4D2F-AD76-7EB81A43E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49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A74EE-3964-48D4-BE0C-51164AA76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413A2-A190-42FC-BC0F-58FE09207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C94A0-CEE8-4E93-832A-7D7534D1F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381000"/>
            <a:ext cx="76200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422CA-1AF3-45ED-8A31-1591FA63A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E7314-6373-4165-97B1-37D8CD9F7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EADA9-D242-4785-9CAB-EE06B0C47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56B34-7505-416E-A1B3-A8F664DB2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5918A-F08A-4C6A-8286-106ABFDA0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4709B-2769-43D7-A1FC-EA45C3D46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0C140-8ED1-4DD8-B2B0-AFF51BEE2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33F5C-9E46-4E69-A9F2-0B77EAF0D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50746-4A6F-4AB4-9AE8-F0E37AD7B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ACBD9-65A8-4A40-BA57-21A6E9E55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5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5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C5DB918-6386-4AC3-BB2D-F0E775CEC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1191513\Desktop\&#1055;&#1088;&#1077;&#1079;&#1077;&#1085;&#1090;&#1072;&#1094;&#1080;&#1103;%20&#1082;%20&#1082;&#1086;&#1085;&#1082;&#1091;&#1088;&#1089;&#1091;%20_&#1051;&#1091;&#1095;&#1096;&#1072;&#1103;%20&#1073;&#1080;&#1073;&#1083;&#1080;&#1086;&#1090;&#1077;&#1082;&#1072;_\&#1082;&#1086;&#1085;&#1082;&#1091;&#1088;&#1089;%20&#1083;&#1091;&#1095;&#1096;&#1072;&#1103;%20&#1073;&#1080;&#1073;&#1083;&#1080;&#1086;&#1090;&#1077;&#1082;&#1072;\&#1087;&#1077;&#1089;&#1085;&#1103;%20&#1080;&#1079;%20&#1089;&#1083;&#1072;&#1081;&#1076;&#1072;%20Detskij_hor_Gosteleradio-_slova_i_muz_ka_Tatyan_Bokovoj_-_Bibliotechnaya_pesnya_(iPlayer.fm).mp3" TargetMode="External"/><Relationship Id="rId1" Type="http://schemas.microsoft.com/office/2007/relationships/media" Target="file:///C:\Users\1191513\Desktop\&#1055;&#1088;&#1077;&#1079;&#1077;&#1085;&#1090;&#1072;&#1094;&#1080;&#1103;%20&#1082;%20&#1082;&#1086;&#1085;&#1082;&#1091;&#1088;&#1089;&#1091;%20_&#1051;&#1091;&#1095;&#1096;&#1072;&#1103;%20&#1073;&#1080;&#1073;&#1083;&#1080;&#1086;&#1090;&#1077;&#1082;&#1072;_\&#1082;&#1086;&#1085;&#1082;&#1091;&#1088;&#1089;%20&#1083;&#1091;&#1095;&#1096;&#1072;&#1103;%20&#1073;&#1080;&#1073;&#1083;&#1080;&#1086;&#1090;&#1077;&#1082;&#1072;\&#1087;&#1077;&#1089;&#1085;&#1103;%20&#1080;&#1079;%20&#1089;&#1083;&#1072;&#1081;&#1076;&#1072;%20Detskij_hor_Gosteleradio-_slova_i_muz_ka_Tatyan_Bokovoj_-_Bibliotechnaya_pesnya_(iPlayer.fm).mp3" TargetMode="Externa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verestspb.ru/image/base_news/n_140851991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43000" y="214313"/>
            <a:ext cx="77152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1285875" y="214313"/>
            <a:ext cx="7500938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t-RU" sz="2000" b="1" dirty="0" smtClean="0">
                <a:solidFill>
                  <a:srgbClr val="000099"/>
                </a:solidFill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tt-RU" sz="2000" b="1" dirty="0" smtClean="0">
                <a:solidFill>
                  <a:srgbClr val="000099"/>
                </a:solidFill>
              </a:rPr>
              <a:t>“ Средняя общеобразовательная школа с. Хонделен Барун-Хемчикского кожууна Республики Тыва” 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57563" y="3786188"/>
            <a:ext cx="55006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b="1" i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Times New Roman" pitchFamily="18" charset="0"/>
              </a:rPr>
              <a:t>Библиотекарь: </a:t>
            </a:r>
            <a:r>
              <a:rPr lang="ru-RU" b="1" i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Times New Roman" pitchFamily="18" charset="0"/>
              </a:rPr>
              <a:t>Хомушку</a:t>
            </a:r>
            <a:r>
              <a:rPr lang="ru-RU" b="1" i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Times New Roman" pitchFamily="18" charset="0"/>
              </a:rPr>
              <a:t> Валентина </a:t>
            </a:r>
            <a:r>
              <a:rPr lang="ru-RU" b="1" i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Times New Roman" pitchFamily="18" charset="0"/>
              </a:rPr>
              <a:t>Хомушкуевна</a:t>
            </a:r>
            <a:endParaRPr lang="ru-RU" b="1" i="1" kern="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5" y="6217463"/>
            <a:ext cx="1285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061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2022 </a:t>
            </a:r>
            <a:r>
              <a:rPr lang="ru-RU" b="1" i="1" dirty="0">
                <a:solidFill>
                  <a:srgbClr val="061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1714500"/>
            <a:ext cx="8286750" cy="1963738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Конкурс </a:t>
            </a:r>
            <a:br>
              <a:rPr lang="ru-RU" sz="5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«Библиотека года -2022»</a:t>
            </a:r>
            <a:b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endParaRPr lang="ru-RU" sz="4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8" name="песня из слайда Detskij_hor_Gosteleradio-_slova_i_muz_ka_Tatyan_Bokovoj_-_Bibliotechnaya_pesny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533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6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800" b="1" i="1" dirty="0" smtClean="0">
                <a:solidFill>
                  <a:srgbClr val="FF0000"/>
                </a:solidFill>
              </a:rPr>
              <a:t>Книжные выставки</a:t>
            </a:r>
          </a:p>
        </p:txBody>
      </p:sp>
      <p:pic>
        <p:nvPicPr>
          <p:cNvPr id="6" name="Picture 5" descr="https://im3-tub-kz.yandex.net/i?id=d306ab8184ae6459b4039618fa875366&amp;n=33&amp;h=215&amp;w=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57166"/>
            <a:ext cx="895467" cy="928694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7" name="Picture 5" descr="http://images.vectorhq.com/images/premium/previews/585/old-wise-owl-reading-book_58599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731" y="5301208"/>
            <a:ext cx="1571636" cy="128588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52897" y="1772816"/>
            <a:ext cx="360556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ru-RU" sz="3200" b="1" i="1" dirty="0">
                <a:solidFill>
                  <a:srgbClr val="000099"/>
                </a:solidFill>
              </a:rPr>
              <a:t> </a:t>
            </a:r>
            <a:r>
              <a:rPr lang="ru-RU" sz="1800" b="1" i="1" dirty="0">
                <a:solidFill>
                  <a:srgbClr val="000099"/>
                </a:solidFill>
              </a:rPr>
              <a:t>В библиотеке действуют постоянные книжные выставки.      </a:t>
            </a:r>
            <a:r>
              <a:rPr lang="en-US" sz="1800" b="1" i="1" dirty="0">
                <a:solidFill>
                  <a:srgbClr val="000099"/>
                </a:solidFill>
              </a:rPr>
              <a:t>    </a:t>
            </a:r>
            <a:r>
              <a:rPr lang="ru-RU" sz="1800" b="1" i="1" dirty="0">
                <a:solidFill>
                  <a:srgbClr val="000099"/>
                </a:solidFill>
              </a:rPr>
              <a:t>Для читателей разных возрастных групп оформляются тематические полочки: «В мире сказок», «Мой верный друг», «Закон и ты» и другие. </a:t>
            </a:r>
          </a:p>
          <a:p>
            <a:pPr eaLnBrk="1" hangingPunct="1">
              <a:buFontTx/>
              <a:buNone/>
            </a:pPr>
            <a:r>
              <a:rPr lang="ru-RU" sz="1800" b="1" i="1" dirty="0">
                <a:solidFill>
                  <a:srgbClr val="000099"/>
                </a:solidFill>
              </a:rPr>
              <a:t>     </a:t>
            </a:r>
            <a:r>
              <a:rPr lang="en-US" sz="1800" b="1" i="1" dirty="0">
                <a:solidFill>
                  <a:srgbClr val="000099"/>
                </a:solidFill>
              </a:rPr>
              <a:t>    </a:t>
            </a:r>
            <a:r>
              <a:rPr lang="ru-RU" sz="1800" b="1" i="1" dirty="0">
                <a:solidFill>
                  <a:srgbClr val="000099"/>
                </a:solidFill>
              </a:rPr>
              <a:t>Выставки оформляются ко всем знаменательным датам, демонстрируются они не только в библиотеке, но и по классам, во время проведения различных мероприятий.</a:t>
            </a:r>
            <a:endParaRPr lang="ru-RU" sz="1800" dirty="0"/>
          </a:p>
        </p:txBody>
      </p:sp>
      <p:pic>
        <p:nvPicPr>
          <p:cNvPr id="8" name="Рисунок 7" descr="C:\Users\Хомушку\Desktop\1 11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t="2478" r="6588" b="17105"/>
          <a:stretch/>
        </p:blipFill>
        <p:spPr bwMode="auto">
          <a:xfrm>
            <a:off x="1066800" y="1296751"/>
            <a:ext cx="3503930" cy="2627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Хомушку\Desktop\1 10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2" b="9434"/>
          <a:stretch/>
        </p:blipFill>
        <p:spPr bwMode="auto">
          <a:xfrm>
            <a:off x="1121832" y="4068678"/>
            <a:ext cx="3455670" cy="1612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http://everestspb.ru/image/base_news/n_140851991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143000" y="285750"/>
            <a:ext cx="7643813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Заголовок 3"/>
          <p:cNvSpPr>
            <a:spLocks noGrp="1"/>
          </p:cNvSpPr>
          <p:nvPr>
            <p:ph type="title"/>
          </p:nvPr>
        </p:nvSpPr>
        <p:spPr>
          <a:xfrm>
            <a:off x="714375" y="381000"/>
            <a:ext cx="8143875" cy="5619750"/>
          </a:xfrm>
        </p:spPr>
        <p:txBody>
          <a:bodyPr/>
          <a:lstStyle/>
          <a:p>
            <a:r>
              <a:rPr lang="ru-RU" sz="3300" b="1" i="1" dirty="0" err="1" smtClean="0">
                <a:solidFill>
                  <a:srgbClr val="000099"/>
                </a:solidFill>
              </a:rPr>
              <a:t>Прийди</a:t>
            </a:r>
            <a:r>
              <a:rPr lang="ru-RU" sz="3300" b="1" i="1" dirty="0" smtClean="0">
                <a:solidFill>
                  <a:srgbClr val="000099"/>
                </a:solidFill>
              </a:rPr>
              <a:t> в мою библиотеку!</a:t>
            </a:r>
            <a:br>
              <a:rPr lang="ru-RU" sz="3300" b="1" i="1" dirty="0" smtClean="0">
                <a:solidFill>
                  <a:srgbClr val="000099"/>
                </a:solidFill>
              </a:rPr>
            </a:br>
            <a:r>
              <a:rPr lang="ru-RU" sz="3300" b="1" i="1" dirty="0" smtClean="0">
                <a:solidFill>
                  <a:srgbClr val="000099"/>
                </a:solidFill>
              </a:rPr>
              <a:t>Глядят на вас со всех страниц</a:t>
            </a:r>
            <a:br>
              <a:rPr lang="ru-RU" sz="3300" b="1" i="1" dirty="0" smtClean="0">
                <a:solidFill>
                  <a:srgbClr val="000099"/>
                </a:solidFill>
              </a:rPr>
            </a:br>
            <a:r>
              <a:rPr lang="ru-RU" sz="3300" b="1" i="1" dirty="0" smtClean="0">
                <a:solidFill>
                  <a:srgbClr val="000099"/>
                </a:solidFill>
              </a:rPr>
              <a:t>Десятки знаменитых лиц!</a:t>
            </a:r>
            <a:br>
              <a:rPr lang="ru-RU" sz="3300" b="1" i="1" dirty="0" smtClean="0">
                <a:solidFill>
                  <a:srgbClr val="000099"/>
                </a:solidFill>
              </a:rPr>
            </a:br>
            <a:r>
              <a:rPr lang="ru-RU" sz="3300" b="1" i="1" dirty="0" smtClean="0">
                <a:solidFill>
                  <a:srgbClr val="000099"/>
                </a:solidFill>
              </a:rPr>
              <a:t>Портреты сказочных героев</a:t>
            </a:r>
            <a:br>
              <a:rPr lang="ru-RU" sz="3300" b="1" i="1" dirty="0" smtClean="0">
                <a:solidFill>
                  <a:srgbClr val="000099"/>
                </a:solidFill>
              </a:rPr>
            </a:br>
            <a:r>
              <a:rPr lang="ru-RU" sz="3300" b="1" i="1" dirty="0" smtClean="0">
                <a:solidFill>
                  <a:srgbClr val="000099"/>
                </a:solidFill>
              </a:rPr>
              <a:t>Вам дверь в волшебный мир откроют!</a:t>
            </a:r>
            <a:br>
              <a:rPr lang="ru-RU" sz="3300" b="1" i="1" dirty="0" smtClean="0">
                <a:solidFill>
                  <a:srgbClr val="000099"/>
                </a:solidFill>
              </a:rPr>
            </a:br>
            <a:r>
              <a:rPr lang="ru-RU" sz="3300" b="1" i="1" dirty="0" smtClean="0">
                <a:solidFill>
                  <a:srgbClr val="000099"/>
                </a:solidFill>
              </a:rPr>
              <a:t>Там уголки для сказок есть</a:t>
            </a:r>
            <a:br>
              <a:rPr lang="ru-RU" sz="3300" b="1" i="1" dirty="0" smtClean="0">
                <a:solidFill>
                  <a:srgbClr val="000099"/>
                </a:solidFill>
              </a:rPr>
            </a:br>
            <a:r>
              <a:rPr lang="ru-RU" sz="3300" b="1" i="1" dirty="0" smtClean="0">
                <a:solidFill>
                  <a:srgbClr val="000099"/>
                </a:solidFill>
              </a:rPr>
              <a:t>И теремок Страны чудес!</a:t>
            </a:r>
            <a:br>
              <a:rPr lang="ru-RU" sz="3300" b="1" i="1" dirty="0" smtClean="0">
                <a:solidFill>
                  <a:srgbClr val="000099"/>
                </a:solidFill>
              </a:rPr>
            </a:br>
            <a:r>
              <a:rPr lang="ru-RU" sz="3300" b="1" i="1" dirty="0" smtClean="0">
                <a:solidFill>
                  <a:srgbClr val="000099"/>
                </a:solidFill>
              </a:rPr>
              <a:t/>
            </a:r>
            <a:br>
              <a:rPr lang="ru-RU" sz="3300" b="1" i="1" dirty="0" smtClean="0">
                <a:solidFill>
                  <a:srgbClr val="000099"/>
                </a:solidFill>
              </a:rPr>
            </a:br>
            <a:r>
              <a:rPr lang="ru-RU" sz="3300" b="1" i="1" dirty="0">
                <a:solidFill>
                  <a:srgbClr val="000099"/>
                </a:solidFill>
              </a:rPr>
              <a:t/>
            </a:r>
            <a:br>
              <a:rPr lang="ru-RU" sz="3300" b="1" i="1" dirty="0">
                <a:solidFill>
                  <a:srgbClr val="000099"/>
                </a:solidFill>
              </a:rPr>
            </a:br>
            <a:r>
              <a:rPr lang="ru-RU" sz="3300" b="1" i="1" dirty="0" smtClean="0">
                <a:solidFill>
                  <a:srgbClr val="000099"/>
                </a:solidFill>
              </a:rPr>
              <a:t>Спасибо за внимание!</a:t>
            </a:r>
            <a:r>
              <a:rPr lang="ru-RU" sz="3600" b="1" i="1" dirty="0" smtClean="0">
                <a:solidFill>
                  <a:srgbClr val="000099"/>
                </a:solidFill>
              </a:rPr>
              <a:t/>
            </a:r>
            <a:br>
              <a:rPr lang="ru-RU" sz="3600" b="1" i="1" dirty="0" smtClean="0">
                <a:solidFill>
                  <a:srgbClr val="000099"/>
                </a:solidFill>
              </a:rPr>
            </a:br>
            <a:endParaRPr lang="ru-RU" sz="3600" b="1" i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3937248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00FF"/>
                </a:solidFill>
              </a:rPr>
              <a:t/>
            </a:r>
            <a:br>
              <a:rPr lang="ru-RU" altLang="ru-RU" b="1" dirty="0" smtClean="0">
                <a:solidFill>
                  <a:srgbClr val="0000FF"/>
                </a:solidFill>
              </a:rPr>
            </a:br>
            <a:r>
              <a:rPr lang="ru-RU" altLang="ru-RU" b="1" dirty="0">
                <a:solidFill>
                  <a:srgbClr val="0000FF"/>
                </a:solidFill>
              </a:rPr>
              <a:t/>
            </a:r>
            <a:br>
              <a:rPr lang="ru-RU" altLang="ru-RU" b="1" dirty="0">
                <a:solidFill>
                  <a:srgbClr val="0000FF"/>
                </a:solidFill>
              </a:rPr>
            </a:br>
            <a:r>
              <a:rPr lang="ru-RU" altLang="ru-RU" sz="2400" b="1" dirty="0" smtClean="0">
                <a:solidFill>
                  <a:srgbClr val="0000FF"/>
                </a:solidFill>
              </a:rPr>
              <a:t>Добро </a:t>
            </a:r>
            <a:r>
              <a:rPr lang="ru-RU" altLang="ru-RU" sz="2400" b="1" dirty="0">
                <a:solidFill>
                  <a:srgbClr val="0000FF"/>
                </a:solidFill>
              </a:rPr>
              <a:t>пожаловать 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/>
            </a:r>
            <a:br>
              <a:rPr lang="ru-RU" altLang="ru-RU" sz="2400" b="1" dirty="0" smtClean="0">
                <a:solidFill>
                  <a:srgbClr val="0000FF"/>
                </a:solidFill>
              </a:rPr>
            </a:br>
            <a:r>
              <a:rPr lang="ru-RU" altLang="ru-RU" sz="2400" b="1" dirty="0" smtClean="0">
                <a:solidFill>
                  <a:srgbClr val="0000FF"/>
                </a:solidFill>
              </a:rPr>
              <a:t>в библиотеку</a:t>
            </a:r>
            <a:br>
              <a:rPr lang="ru-RU" altLang="ru-RU" sz="2400" b="1" dirty="0" smtClean="0">
                <a:solidFill>
                  <a:srgbClr val="0000FF"/>
                </a:solidFill>
              </a:rPr>
            </a:br>
            <a:r>
              <a:rPr lang="ru-RU" altLang="ru-RU" sz="2400" b="1" dirty="0" smtClean="0">
                <a:solidFill>
                  <a:srgbClr val="0000FF"/>
                </a:solidFill>
              </a:rPr>
              <a:t>МБОУ СОШ с. </a:t>
            </a:r>
            <a:r>
              <a:rPr lang="ru-RU" altLang="ru-RU" sz="2400" b="1" dirty="0" err="1" smtClean="0">
                <a:solidFill>
                  <a:srgbClr val="0000FF"/>
                </a:solidFill>
              </a:rPr>
              <a:t>Хонделен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/>
            </a:r>
            <a:br>
              <a:rPr lang="ru-RU" altLang="ru-RU" sz="2400" b="1" dirty="0" smtClean="0">
                <a:solidFill>
                  <a:srgbClr val="0000FF"/>
                </a:solidFill>
              </a:rPr>
            </a:br>
            <a:r>
              <a:rPr lang="ru-RU" altLang="ru-RU" b="1" dirty="0" smtClean="0">
                <a:solidFill>
                  <a:srgbClr val="0000FF"/>
                </a:solidFill>
              </a:rPr>
              <a:t> </a:t>
            </a:r>
            <a:r>
              <a:rPr lang="ru-RU" altLang="ru-RU" b="1" dirty="0">
                <a:solidFill>
                  <a:srgbClr val="0000FF"/>
                </a:solidFill>
              </a:rPr>
              <a:t/>
            </a:r>
            <a:br>
              <a:rPr lang="ru-RU" altLang="ru-RU" b="1" dirty="0">
                <a:solidFill>
                  <a:srgbClr val="0000FF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ru-RU" b="1" i="1" dirty="0" smtClean="0">
              <a:solidFill>
                <a:srgbClr val="0000FF"/>
              </a:solidFill>
            </a:endParaRPr>
          </a:p>
          <a:p>
            <a:pPr marL="0" indent="0" eaLnBrk="1" hangingPunct="1">
              <a:buNone/>
            </a:pPr>
            <a:endParaRPr lang="ru-RU" b="1" i="1" dirty="0">
              <a:solidFill>
                <a:srgbClr val="0000FF"/>
              </a:solidFill>
            </a:endParaRPr>
          </a:p>
          <a:p>
            <a:pPr marL="0" indent="0" eaLnBrk="1" hangingPunct="1">
              <a:buNone/>
            </a:pPr>
            <a:endParaRPr lang="ru-RU" b="1" i="1" dirty="0" smtClean="0">
              <a:solidFill>
                <a:srgbClr val="0000FF"/>
              </a:solidFill>
            </a:endParaRPr>
          </a:p>
          <a:p>
            <a:pPr marL="0" indent="0" eaLnBrk="1" hangingPunct="1">
              <a:buNone/>
            </a:pPr>
            <a:endParaRPr lang="ru-RU" b="1" i="1" dirty="0">
              <a:solidFill>
                <a:srgbClr val="0000FF"/>
              </a:solidFill>
            </a:endParaRPr>
          </a:p>
          <a:p>
            <a:pPr marL="0" indent="0" eaLnBrk="1" hangingPunct="1">
              <a:buNone/>
            </a:pPr>
            <a:endParaRPr lang="ru-RU" b="1" i="1" dirty="0" smtClean="0">
              <a:solidFill>
                <a:srgbClr val="0000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90" y="2114680"/>
            <a:ext cx="2157395" cy="28765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8790" y="3964581"/>
            <a:ext cx="3181990" cy="23864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03168" y="185351"/>
            <a:ext cx="334606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333FF"/>
                </a:solidFill>
              </a:rPr>
              <a:t>Посетителей библиотеки  приветливо встречает наш  библиотекарь </a:t>
            </a:r>
          </a:p>
          <a:p>
            <a:pPr algn="ctr" eaLnBrk="1" hangingPunct="1"/>
            <a:r>
              <a:rPr lang="tt-RU" sz="2000" b="1" dirty="0">
                <a:solidFill>
                  <a:srgbClr val="3333FF"/>
                </a:solidFill>
              </a:rPr>
              <a:t>Хомушку Валентина Хомушкуевна</a:t>
            </a:r>
          </a:p>
          <a:p>
            <a:pPr algn="ctr" eaLnBrk="1" hangingPunct="1"/>
            <a:endParaRPr lang="tt-RU" sz="3600" b="1" dirty="0">
              <a:solidFill>
                <a:srgbClr val="0000FF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519785" y="5071571"/>
            <a:ext cx="6167015" cy="1270471"/>
          </a:xfrm>
          <a:prstGeom prst="wedgeRoundRectCallout">
            <a:avLst>
              <a:gd name="adj1" fmla="val -47833"/>
              <a:gd name="adj2" fmla="val 70014"/>
              <a:gd name="adj3" fmla="val 16667"/>
            </a:avLst>
          </a:prstGeom>
          <a:solidFill>
            <a:srgbClr val="0000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Библиотека- это открытый стол идей, за который приглашается каждый.</a:t>
            </a:r>
          </a:p>
          <a:p>
            <a:pPr algn="r">
              <a:defRPr/>
            </a:pPr>
            <a:endPara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r">
              <a:defRPr/>
            </a:pPr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А.И</a:t>
            </a:r>
            <a:r>
              <a:rPr lang="ru-R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 Герцен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                                                                 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kk-KZ" sz="3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5" t="22241" r="-2438" b="12135"/>
          <a:stretch/>
        </p:blipFill>
        <p:spPr>
          <a:xfrm>
            <a:off x="6284939" y="1757696"/>
            <a:ext cx="2664296" cy="2952327"/>
          </a:xfrm>
          <a:prstGeom prst="rect">
            <a:avLst/>
          </a:prstGeom>
        </p:spPr>
      </p:pic>
      <p:pic>
        <p:nvPicPr>
          <p:cNvPr id="11" name="Picture 3" descr="C:\Users\Хомушку\Downloads\pic-0233ylqcxm-0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66831"/>
            <a:ext cx="2736304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32771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752600" y="4267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ru-RU"/>
          </a:p>
        </p:txBody>
      </p:sp>
      <p:sp>
        <p:nvSpPr>
          <p:cNvPr id="6147" name="Заголовок 8"/>
          <p:cNvSpPr>
            <a:spLocks noGrp="1"/>
          </p:cNvSpPr>
          <p:nvPr>
            <p:ph type="title"/>
          </p:nvPr>
        </p:nvSpPr>
        <p:spPr>
          <a:xfrm>
            <a:off x="1000125" y="500063"/>
            <a:ext cx="7858125" cy="1643062"/>
          </a:xfrm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Библиотека нашей школы имеет в своём подразделении абонемент, рабочая зона, читальная зона, книгохранилище, архив, свободная зона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Wi-Fi</a:t>
            </a:r>
            <a:r>
              <a:rPr lang="ru-RU" sz="2400" b="1" i="1" dirty="0">
                <a:solidFill>
                  <a:srgbClr val="0000FF"/>
                </a:solidFill>
              </a:rPr>
              <a:t>. </a:t>
            </a:r>
            <a:r>
              <a:rPr lang="ru-RU" sz="2400" i="1" dirty="0">
                <a:solidFill>
                  <a:srgbClr val="0000FF"/>
                </a:solidFill>
              </a:rPr>
              <a:t/>
            </a:r>
            <a:br>
              <a:rPr lang="ru-RU" sz="2400" i="1" dirty="0">
                <a:solidFill>
                  <a:srgbClr val="0000FF"/>
                </a:solidFill>
              </a:rPr>
            </a:b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1011687" y="4077072"/>
            <a:ext cx="799560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ru-RU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0000FF"/>
                </a:solidFill>
              </a:rPr>
              <a:t>В библиотеке </a:t>
            </a:r>
            <a:r>
              <a:rPr lang="ru-RU" sz="1400" b="1" dirty="0">
                <a:solidFill>
                  <a:srgbClr val="0000FF"/>
                </a:solidFill>
              </a:rPr>
              <a:t>расположен справочный фонд библиотеки, газеты, </a:t>
            </a:r>
            <a:r>
              <a:rPr lang="ru-RU" sz="1400" b="1" dirty="0" smtClean="0">
                <a:solidFill>
                  <a:srgbClr val="0000FF"/>
                </a:solidFill>
              </a:rPr>
              <a:t>журналы. В </a:t>
            </a:r>
            <a:r>
              <a:rPr lang="ru-RU" sz="1400" b="1" dirty="0">
                <a:solidFill>
                  <a:srgbClr val="0000FF"/>
                </a:solidFill>
              </a:rPr>
              <a:t>книгохранилище хранятся учебники, подшивки газет, </a:t>
            </a:r>
            <a:r>
              <a:rPr lang="ru-RU" sz="1400" b="1" dirty="0" smtClean="0">
                <a:solidFill>
                  <a:srgbClr val="0000FF"/>
                </a:solidFill>
              </a:rPr>
              <a:t> литература.</a:t>
            </a:r>
            <a:r>
              <a:rPr lang="ru-RU" sz="1400" b="1" dirty="0">
                <a:solidFill>
                  <a:srgbClr val="0000FF"/>
                </a:solidFill>
              </a:rPr>
              <a:t> </a:t>
            </a:r>
            <a:endParaRPr lang="ru-RU" sz="1400" b="1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0000FF"/>
                </a:solidFill>
              </a:rPr>
              <a:t>Общий </a:t>
            </a:r>
            <a:r>
              <a:rPr lang="ru-RU" sz="1400" b="1" dirty="0">
                <a:solidFill>
                  <a:srgbClr val="0000FF"/>
                </a:solidFill>
              </a:rPr>
              <a:t>фонд библиотеки  школы насчитывает </a:t>
            </a:r>
            <a:r>
              <a:rPr lang="ru-RU" sz="1400" b="1" dirty="0" smtClean="0">
                <a:solidFill>
                  <a:srgbClr val="0000FF"/>
                </a:solidFill>
              </a:rPr>
              <a:t>2037</a:t>
            </a:r>
            <a:r>
              <a:rPr lang="ru-RU" sz="1400" b="1" dirty="0" smtClean="0">
                <a:solidFill>
                  <a:srgbClr val="0000FF"/>
                </a:solidFill>
              </a:rPr>
              <a:t> </a:t>
            </a:r>
            <a:r>
              <a:rPr lang="ru-RU" sz="1400" b="1" dirty="0">
                <a:solidFill>
                  <a:srgbClr val="0000FF"/>
                </a:solidFill>
              </a:rPr>
              <a:t>экземпляра</a:t>
            </a:r>
          </a:p>
          <a:p>
            <a:pPr>
              <a:defRPr/>
            </a:pPr>
            <a:r>
              <a:rPr lang="ru-RU" sz="1400" b="1" dirty="0">
                <a:solidFill>
                  <a:srgbClr val="0000FF"/>
                </a:solidFill>
              </a:rPr>
              <a:t>Учебников - </a:t>
            </a:r>
            <a:r>
              <a:rPr lang="ru-RU" sz="1400" b="1" dirty="0" smtClean="0">
                <a:solidFill>
                  <a:srgbClr val="0000FF"/>
                </a:solidFill>
              </a:rPr>
              <a:t> 1330 экземпляров</a:t>
            </a:r>
            <a:endParaRPr lang="ru-RU" sz="1400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rgbClr val="0000FF"/>
                </a:solidFill>
              </a:rPr>
              <a:t>Количество читателей библиотеки –  </a:t>
            </a:r>
            <a:r>
              <a:rPr lang="ru-RU" sz="1400" b="1" dirty="0" smtClean="0">
                <a:solidFill>
                  <a:srgbClr val="0000FF"/>
                </a:solidFill>
              </a:rPr>
              <a:t>37 учащихся </a:t>
            </a:r>
            <a:endParaRPr lang="ru-RU" sz="1400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rgbClr val="0000FF"/>
                </a:solidFill>
              </a:rPr>
              <a:t>Число учителей и работников школы, посещающих библиотеку – 20  человек</a:t>
            </a:r>
          </a:p>
          <a:p>
            <a:pPr>
              <a:defRPr/>
            </a:pPr>
            <a:endParaRPr lang="ru-RU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50" name="Picture 2" descr="C:\Users\1F78~1\AppData\Local\Temp\Rar$DIa0.682\IMG_36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1" t="192" r="8476" b="4174"/>
          <a:stretch/>
        </p:blipFill>
        <p:spPr bwMode="auto">
          <a:xfrm rot="5400000">
            <a:off x="3656752" y="1581106"/>
            <a:ext cx="2705473" cy="283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www.char.ru/books/8004025_Plakat_vyrubnoj_Umnaya_S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336" y="4703862"/>
            <a:ext cx="1181920" cy="167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95" y="196901"/>
            <a:ext cx="7620000" cy="1407368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</a:rPr>
              <a:t/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Рабочая зона кабинета 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sz="2400" dirty="0" err="1" smtClean="0">
                <a:solidFill>
                  <a:srgbClr val="0000FF"/>
                </a:solidFill>
              </a:rPr>
              <a:t>Рабоч</a:t>
            </a:r>
            <a:r>
              <a:rPr lang="tt-RU" sz="2400" dirty="0" smtClean="0">
                <a:solidFill>
                  <a:srgbClr val="0000FF"/>
                </a:solidFill>
              </a:rPr>
              <a:t>ее</a:t>
            </a:r>
            <a:r>
              <a:rPr lang="ru-RU" sz="2400" dirty="0" smtClean="0">
                <a:solidFill>
                  <a:srgbClr val="0000FF"/>
                </a:solidFill>
              </a:rPr>
              <a:t> место библиотекаря </a:t>
            </a:r>
            <a:r>
              <a:rPr lang="ru-RU" sz="2400" dirty="0">
                <a:solidFill>
                  <a:srgbClr val="0000FF"/>
                </a:solidFill>
              </a:rPr>
              <a:t>оборудованы </a:t>
            </a:r>
            <a:r>
              <a:rPr lang="ru-RU" sz="2400" dirty="0" smtClean="0">
                <a:solidFill>
                  <a:srgbClr val="0000FF"/>
                </a:solidFill>
              </a:rPr>
              <a:t>компьютером и </a:t>
            </a:r>
            <a:r>
              <a:rPr lang="ru-RU" sz="2400" dirty="0">
                <a:solidFill>
                  <a:srgbClr val="0000FF"/>
                </a:solidFill>
              </a:rPr>
              <a:t>со всем </a:t>
            </a:r>
            <a:r>
              <a:rPr lang="ru-RU" sz="2400" dirty="0" smtClean="0">
                <a:solidFill>
                  <a:srgbClr val="0000FF"/>
                </a:solidFill>
              </a:rPr>
              <a:t>необходимыми документами </a:t>
            </a:r>
            <a:r>
              <a:rPr lang="ru-RU" sz="2800" dirty="0">
                <a:solidFill>
                  <a:srgbClr val="0000FF"/>
                </a:solidFill>
              </a:rPr>
              <a:t/>
            </a:r>
            <a:br>
              <a:rPr lang="ru-RU" sz="2800" dirty="0">
                <a:solidFill>
                  <a:srgbClr val="0000FF"/>
                </a:solidFill>
              </a:rPr>
            </a:b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sz="2000" dirty="0" smtClean="0">
              <a:solidFill>
                <a:srgbClr val="0000FF"/>
              </a:solidFill>
            </a:endParaRPr>
          </a:p>
          <a:p>
            <a:r>
              <a:rPr lang="ru-RU" sz="2000" dirty="0" smtClean="0">
                <a:solidFill>
                  <a:srgbClr val="0000FF"/>
                </a:solidFill>
              </a:rPr>
              <a:t>Картотека </a:t>
            </a:r>
            <a:r>
              <a:rPr lang="ru-RU" sz="2000" dirty="0">
                <a:solidFill>
                  <a:srgbClr val="0000FF"/>
                </a:solidFill>
              </a:rPr>
              <a:t>учебников, картотека газет и журналов, для хранения дисков.</a:t>
            </a:r>
          </a:p>
          <a:p>
            <a:r>
              <a:rPr lang="ru-RU" sz="2000" dirty="0">
                <a:solidFill>
                  <a:srgbClr val="0000FF"/>
                </a:solidFill>
              </a:rPr>
              <a:t> Формуляры, тетрадь выдачи учебников по классам .</a:t>
            </a:r>
          </a:p>
          <a:p>
            <a:r>
              <a:rPr lang="ru-RU" sz="2000" dirty="0">
                <a:solidFill>
                  <a:srgbClr val="0000FF"/>
                </a:solidFill>
              </a:rPr>
              <a:t>Инвентарная книга для учебников, для художественной литературы.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C:\Users\Хомушку\Desktop\1 11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17132" r="13720" b="27333"/>
          <a:stretch/>
        </p:blipFill>
        <p:spPr bwMode="auto">
          <a:xfrm>
            <a:off x="5095874" y="1752600"/>
            <a:ext cx="3590925" cy="1964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Место для изображения из Интернета 5" descr="C:\Users\Хомушку\Desktop\1 108.jpg"/>
          <p:cNvPicPr>
            <a:picLocks noGrp="1"/>
          </p:cNvPicPr>
          <p:nvPr>
            <p:ph type="clipArt"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" t="28278" r="-1899"/>
          <a:stretch/>
        </p:blipFill>
        <p:spPr bwMode="auto">
          <a:xfrm>
            <a:off x="1445816" y="3861049"/>
            <a:ext cx="3507184" cy="184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31690" y="5867400"/>
            <a:ext cx="3324949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9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Документация библиотекаря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6" t="19307" r="7788" b="9137"/>
          <a:stretch/>
        </p:blipFill>
        <p:spPr bwMode="auto">
          <a:xfrm>
            <a:off x="1500086" y="1623628"/>
            <a:ext cx="2956553" cy="222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61435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141401"/>
            <a:ext cx="3594682" cy="2696011"/>
          </a:xfrm>
          <a:prstGeom prst="rect">
            <a:avLst/>
          </a:prstGeom>
          <a:noFill/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9135" y="3952413"/>
            <a:ext cx="3176264" cy="2382198"/>
          </a:xfrm>
          <a:prstGeom prst="rect">
            <a:avLst/>
          </a:prstGeom>
          <a:noFill/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0736" y="1523784"/>
            <a:ext cx="3407221" cy="2555415"/>
          </a:xfrm>
          <a:prstGeom prst="rect">
            <a:avLst/>
          </a:prstGeom>
          <a:noFill/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Picture 7" descr="http://us.123rf.com/450wm/iimages/iimages1204/iimages120401752/13189520-%D0%98%D0%BB%D0%BB%D1%8E%D1%81%D1%82%D1%80%D0%B0%D1%86%D0%B8%D1%8F-%D1%81%D1%82%D0%B0%D1%80%D1%8B%D0%B9-%D0%BC%D1%83%D0%B4%D1%80%D1%8B%D0%B9-%D1%84%D0%B8%D0%BB%D0%B8%D0%B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1921" y="9280"/>
            <a:ext cx="2158992" cy="228599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8" descr="https://im0-tub-kz.yandex.net/i?id=1e3e642b2d5c480eafeb1d66c1135b02&amp;n=33&amp;h=215&amp;w=2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5143512"/>
            <a:ext cx="1724147" cy="14287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53605" y="4194200"/>
            <a:ext cx="4688601" cy="2106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0000FF"/>
                </a:solidFill>
                <a:latin typeface="+mj-lt"/>
              </a:rPr>
              <a:t>В </a:t>
            </a:r>
            <a:r>
              <a:rPr lang="ru-RU" sz="2000" dirty="0">
                <a:solidFill>
                  <a:srgbClr val="0000FF"/>
                </a:solidFill>
                <a:latin typeface="+mj-lt"/>
              </a:rPr>
              <a:t>библиотеке создана рабочая зона для чтения </a:t>
            </a:r>
            <a:r>
              <a:rPr lang="ru-RU" sz="2000" dirty="0" smtClean="0">
                <a:solidFill>
                  <a:srgbClr val="0000FF"/>
                </a:solidFill>
                <a:latin typeface="+mj-lt"/>
              </a:rPr>
              <a:t>книг, </a:t>
            </a:r>
            <a:r>
              <a:rPr lang="ru-RU" sz="20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наши </a:t>
            </a:r>
            <a:r>
              <a:rPr lang="ru-RU" sz="20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читатели могут написать конспект, позаниматься или просто почитать в тишине.</a:t>
            </a:r>
            <a:r>
              <a:rPr lang="ru-RU" sz="2000" dirty="0">
                <a:solidFill>
                  <a:srgbClr val="0000FF"/>
                </a:solidFill>
                <a:latin typeface="+mj-lt"/>
              </a:rPr>
              <a:t> 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ru-RU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309191"/>
            <a:ext cx="4572000" cy="7434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4000" i="1" dirty="0" smtClean="0">
                <a:solidFill>
                  <a:srgbClr val="FF0000"/>
                </a:solidFill>
              </a:rPr>
              <a:t>Читальная зона</a:t>
            </a:r>
            <a:endParaRPr lang="ru-RU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us.123rf.com/450wm/iimages/iimages1204/iimages120401752/13189520-%D0%98%D0%BB%D0%BB%D1%8E%D1%81%D1%82%D1%80%D0%B0%D1%86%D0%B8%D1%8F-%D1%81%D1%82%D0%B0%D1%80%D1%8B%D0%B9-%D0%BC%D1%83%D0%B4%D1%80%D1%8B%D0%B9-%D1%84%D0%B8%D0%BB%D0%B8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6471" y="83702"/>
            <a:ext cx="2158992" cy="228599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8" descr="https://im0-tub-kz.yandex.net/i?id=1e3e642b2d5c480eafeb1d66c1135b02&amp;n=33&amp;h=215&amp;w=2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143512"/>
            <a:ext cx="1724147" cy="14287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4147760"/>
            <a:ext cx="6336704" cy="243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</a:rPr>
              <a:t>   В библиотеке </a:t>
            </a:r>
            <a:r>
              <a:rPr lang="ru-RU" sz="2000" dirty="0">
                <a:solidFill>
                  <a:srgbClr val="0000FF"/>
                </a:solidFill>
              </a:rPr>
              <a:t>есть зона для работы читателей на ноутбуках с выходом в Интернет. Имеется свободная зона </a:t>
            </a:r>
            <a:r>
              <a:rPr lang="ru-RU" sz="2000" dirty="0" err="1" smtClean="0">
                <a:solidFill>
                  <a:srgbClr val="0000FF"/>
                </a:solidFill>
              </a:rPr>
              <a:t>Wi-Fi</a:t>
            </a:r>
            <a:r>
              <a:rPr lang="ru-RU" sz="2000" dirty="0" smtClean="0">
                <a:solidFill>
                  <a:srgbClr val="0000FF"/>
                </a:solidFill>
              </a:rPr>
              <a:t>. Наши </a:t>
            </a:r>
            <a:r>
              <a:rPr lang="ru-RU" sz="2000" dirty="0">
                <a:solidFill>
                  <a:srgbClr val="0000FF"/>
                </a:solidFill>
              </a:rPr>
              <a:t>читатели имеют свободный доступ к цифровым образовательным </a:t>
            </a:r>
            <a:r>
              <a:rPr lang="ru-RU" sz="2000" dirty="0" smtClean="0">
                <a:solidFill>
                  <a:srgbClr val="0000FF"/>
                </a:solidFill>
              </a:rPr>
              <a:t>ресурсом. Ежегодно </a:t>
            </a:r>
            <a:r>
              <a:rPr lang="ru-RU" sz="2000" dirty="0">
                <a:solidFill>
                  <a:srgbClr val="0000FF"/>
                </a:solidFill>
              </a:rPr>
              <a:t>учащиеся </a:t>
            </a:r>
            <a:r>
              <a:rPr lang="ru-RU" sz="2000" dirty="0" smtClean="0">
                <a:solidFill>
                  <a:srgbClr val="0000FF"/>
                </a:solidFill>
              </a:rPr>
              <a:t>нашей школы </a:t>
            </a:r>
            <a:r>
              <a:rPr lang="ru-RU" sz="2000" dirty="0">
                <a:solidFill>
                  <a:srgbClr val="0000FF"/>
                </a:solidFill>
              </a:rPr>
              <a:t>пользуются электронными формами учебников.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ru-RU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Хомушку\Desktop\1 11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9" r="18750" b="22510"/>
          <a:stretch/>
        </p:blipFill>
        <p:spPr bwMode="auto">
          <a:xfrm>
            <a:off x="1043608" y="1633549"/>
            <a:ext cx="4617248" cy="23957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422790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Свободная </a:t>
            </a:r>
            <a:r>
              <a:rPr lang="ru-RU" sz="4000" dirty="0">
                <a:solidFill>
                  <a:srgbClr val="FF0000"/>
                </a:solidFill>
              </a:rPr>
              <a:t>зона </a:t>
            </a:r>
            <a:r>
              <a:rPr lang="ru-RU" sz="4000" dirty="0" err="1">
                <a:solidFill>
                  <a:srgbClr val="FF0000"/>
                </a:solidFill>
              </a:rPr>
              <a:t>Wi-Fi</a:t>
            </a:r>
            <a:r>
              <a:rPr lang="ru-RU" sz="4000" dirty="0">
                <a:solidFill>
                  <a:srgbClr val="FF0000"/>
                </a:solidFill>
              </a:rPr>
              <a:t>.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3307">
            <a:off x="5995962" y="2009364"/>
            <a:ext cx="2654397" cy="199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062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us.123rf.com/450wm/iimages/iimages1204/iimages120401752/13189520-%D0%98%D0%BB%D0%BB%D1%8E%D1%81%D1%82%D1%80%D0%B0%D1%86%D0%B8%D1%8F-%D1%81%D1%82%D0%B0%D1%80%D1%8B%D0%B9-%D0%BC%D1%83%D0%B4%D1%80%D1%8B%D0%B9-%D1%84%D0%B8%D0%BB%D0%B8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14290"/>
            <a:ext cx="2158992" cy="228599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8" descr="https://im0-tub-kz.yandex.net/i?id=1e3e642b2d5c480eafeb1d66c1135b02&amp;n=33&amp;h=215&amp;w=2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143512"/>
            <a:ext cx="1724147" cy="14287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95886" y="1700808"/>
            <a:ext cx="37406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     В </a:t>
            </a:r>
            <a:r>
              <a:rPr lang="ru-RU" dirty="0">
                <a:solidFill>
                  <a:srgbClr val="0000FF"/>
                </a:solidFill>
              </a:rPr>
              <a:t>зоне 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>
                <a:solidFill>
                  <a:srgbClr val="0000FF"/>
                </a:solidFill>
              </a:rPr>
              <a:t>хранения находится удобное  </a:t>
            </a:r>
            <a:r>
              <a:rPr lang="ru-RU" dirty="0" smtClean="0">
                <a:solidFill>
                  <a:srgbClr val="0000FF"/>
                </a:solidFill>
              </a:rPr>
              <a:t> просторное</a:t>
            </a:r>
            <a:r>
              <a:rPr lang="ru-RU" dirty="0">
                <a:solidFill>
                  <a:srgbClr val="0000FF"/>
                </a:solidFill>
              </a:rPr>
              <a:t> </a:t>
            </a:r>
            <a:r>
              <a:rPr lang="ru-RU" b="1" i="1" dirty="0">
                <a:solidFill>
                  <a:srgbClr val="0000FF"/>
                </a:solidFill>
              </a:rPr>
              <a:t>книгохранилище</a:t>
            </a:r>
            <a:r>
              <a:rPr lang="ru-RU" dirty="0">
                <a:solidFill>
                  <a:srgbClr val="0000FF"/>
                </a:solidFill>
              </a:rPr>
              <a:t> </a:t>
            </a:r>
            <a:r>
              <a:rPr lang="ru-RU" dirty="0" smtClean="0">
                <a:solidFill>
                  <a:srgbClr val="0000FF"/>
                </a:solidFill>
              </a:rPr>
              <a:t>. Здесь </a:t>
            </a:r>
            <a:r>
              <a:rPr lang="ru-RU" dirty="0">
                <a:solidFill>
                  <a:srgbClr val="0000FF"/>
                </a:solidFill>
              </a:rPr>
              <a:t>размещается</a:t>
            </a:r>
          </a:p>
          <a:p>
            <a:r>
              <a:rPr lang="ru-RU" dirty="0">
                <a:solidFill>
                  <a:srgbClr val="0000FF"/>
                </a:solidFill>
              </a:rPr>
              <a:t>фонд учебной литературы, которая расположена в определенном </a:t>
            </a:r>
            <a:r>
              <a:rPr lang="ru-RU" dirty="0" smtClean="0">
                <a:solidFill>
                  <a:srgbClr val="0000FF"/>
                </a:solidFill>
              </a:rPr>
              <a:t>порядке с </a:t>
            </a:r>
            <a:r>
              <a:rPr lang="ru-RU" dirty="0">
                <a:solidFill>
                  <a:srgbClr val="0000FF"/>
                </a:solidFill>
              </a:rPr>
              <a:t>целью легкого поиска. Из этого отдела производится выдача учебников учащимся на весь учебный год.</a:t>
            </a:r>
          </a:p>
          <a:p>
            <a:endParaRPr lang="ru-RU" sz="32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8613" y="404664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+mj-lt"/>
              </a:rPr>
              <a:t>К</a:t>
            </a:r>
            <a:r>
              <a:rPr lang="ru-RU" sz="3600" b="1" i="1" dirty="0" smtClean="0">
                <a:solidFill>
                  <a:srgbClr val="FF0000"/>
                </a:solidFill>
                <a:latin typeface="+mj-lt"/>
              </a:rPr>
              <a:t>нигохранилище</a:t>
            </a:r>
            <a:r>
              <a:rPr lang="ru-RU" sz="3600" b="1" i="1" dirty="0">
                <a:solidFill>
                  <a:srgbClr val="FF0000"/>
                </a:solidFill>
                <a:latin typeface="+mj-lt"/>
              </a:rPr>
              <a:t> </a:t>
            </a:r>
            <a:r>
              <a:rPr lang="ru-RU" sz="3600" b="1" i="1" dirty="0" smtClean="0">
                <a:solidFill>
                  <a:srgbClr val="FF0000"/>
                </a:solidFill>
                <a:latin typeface="+mj-lt"/>
              </a:rPr>
              <a:t> и архив </a:t>
            </a:r>
            <a:endParaRPr lang="ru-RU" sz="4400" b="1" i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Хомушку\Downloads\29-09-2022_09-56-31\IMG_36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21" y="1574574"/>
            <a:ext cx="4175004" cy="394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87021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904875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0000FF"/>
                </a:solidFill>
              </a:rPr>
              <a:t/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В библиотеке обеспечен </a:t>
            </a:r>
            <a:r>
              <a:rPr lang="ru-RU" sz="2000" dirty="0">
                <a:solidFill>
                  <a:srgbClr val="0000FF"/>
                </a:solidFill>
              </a:rPr>
              <a:t>доступ обучающихся и педагогов к учебной, методической, художественной, справочно-энциклопедической литературе и периодическим изданиям.</a:t>
            </a:r>
            <a:br>
              <a:rPr lang="ru-RU" sz="2000" dirty="0">
                <a:solidFill>
                  <a:srgbClr val="0000FF"/>
                </a:solidFill>
              </a:rPr>
            </a:br>
            <a:endParaRPr lang="ru-RU" sz="16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 descr="http://images.vectorhq.com/images/premium/previews/585/old-wise-owl-reading-book_58599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42976" y="5286388"/>
            <a:ext cx="1500198" cy="128588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5" descr="https://im3-tub-kz.yandex.net/i?id=d306ab8184ae6459b4039618fa875366&amp;n=33&amp;h=215&amp;w=2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067" y="178579"/>
            <a:ext cx="895466" cy="857256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355976" y="3916120"/>
            <a:ext cx="4572000" cy="26761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400" dirty="0" smtClean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Для </a:t>
            </a: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повышения творческого потенциала учителей, знакомства их с инновационными методами работы,  рекомендует: - научно-методические журналы,</a:t>
            </a:r>
            <a:r>
              <a:rPr lang="ru-RU" sz="1600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которых собраны лучшие методики</a:t>
            </a:r>
            <a:r>
              <a:rPr lang="ru-RU" sz="1600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современные технологии</a:t>
            </a:r>
            <a:r>
              <a:rPr lang="ru-RU" sz="1400" dirty="0" smtClean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разработки классных часов, сценарии мероприятий, методические рекомендации</a:t>
            </a:r>
            <a:r>
              <a:rPr lang="ru-RU" sz="1400" dirty="0" smtClean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600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электронных накопительных папках  созданы базы данных для педагогических работников и классных руководителей.</a:t>
            </a:r>
            <a:endParaRPr lang="ru-RU" sz="1600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Хомушку\Desktop\1 11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t="8108" b="9460"/>
          <a:stretch/>
        </p:blipFill>
        <p:spPr bwMode="auto">
          <a:xfrm>
            <a:off x="4788024" y="1645839"/>
            <a:ext cx="3545929" cy="2241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Хомушку\Desktop\1 11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3"/>
          <a:stretch/>
        </p:blipFill>
        <p:spPr bwMode="auto">
          <a:xfrm>
            <a:off x="1142976" y="1706010"/>
            <a:ext cx="3140992" cy="3330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Хомушку\Desktop\1 11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15994" r="66043" b="42854"/>
          <a:stretch/>
        </p:blipFill>
        <p:spPr bwMode="auto">
          <a:xfrm>
            <a:off x="2512428" y="4757087"/>
            <a:ext cx="1853565" cy="1835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0000"/>
                </a:solidFill>
              </a:rPr>
              <a:t>Уголок библиотеки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70076" y="1585898"/>
            <a:ext cx="3850396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i="1" dirty="0" smtClean="0">
                <a:solidFill>
                  <a:srgbClr val="000099"/>
                </a:solidFill>
              </a:rPr>
              <a:t>     </a:t>
            </a:r>
            <a:r>
              <a:rPr lang="ru-RU" sz="1600" b="1" i="1" dirty="0" smtClean="0">
                <a:solidFill>
                  <a:srgbClr val="000099"/>
                </a:solidFill>
              </a:rPr>
              <a:t>Актив библиотеки регулярно проводит рейды по</a:t>
            </a:r>
            <a:r>
              <a:rPr lang="en-US" sz="1600" b="1" i="1" dirty="0" smtClean="0">
                <a:solidFill>
                  <a:srgbClr val="000099"/>
                </a:solidFill>
              </a:rPr>
              <a:t>   </a:t>
            </a:r>
            <a:r>
              <a:rPr lang="ru-RU" sz="1600" b="1" i="1" dirty="0" smtClean="0">
                <a:solidFill>
                  <a:srgbClr val="000099"/>
                </a:solidFill>
              </a:rPr>
              <a:t>сохранности учебников в течении всего учебного года. В библиотеке есть уголок «</a:t>
            </a:r>
            <a:r>
              <a:rPr lang="ru-RU" sz="1600" b="1" i="1" dirty="0" err="1" smtClean="0">
                <a:solidFill>
                  <a:srgbClr val="000099"/>
                </a:solidFill>
              </a:rPr>
              <a:t>Книжкина</a:t>
            </a:r>
            <a:r>
              <a:rPr lang="ru-RU" sz="1600" b="1" i="1" dirty="0">
                <a:solidFill>
                  <a:srgbClr val="000099"/>
                </a:solidFill>
              </a:rPr>
              <a:t> </a:t>
            </a:r>
            <a:r>
              <a:rPr lang="ru-RU" sz="1600" b="1" i="1" dirty="0" smtClean="0">
                <a:solidFill>
                  <a:srgbClr val="000099"/>
                </a:solidFill>
              </a:rPr>
              <a:t>больница», где </a:t>
            </a:r>
            <a:r>
              <a:rPr lang="ru-RU" sz="1600" b="1" i="1" dirty="0">
                <a:solidFill>
                  <a:srgbClr val="000099"/>
                </a:solidFill>
              </a:rPr>
              <a:t> </a:t>
            </a:r>
            <a:r>
              <a:rPr lang="ru-RU" sz="1600" b="1" i="1" dirty="0" smtClean="0">
                <a:solidFill>
                  <a:srgbClr val="000099"/>
                </a:solidFill>
              </a:rPr>
              <a:t>можно «полечить» книгу или учебник. В «Уголке читателя» можно ознакомиться с </a:t>
            </a:r>
            <a:r>
              <a:rPr lang="ru-RU" sz="1600" b="1" i="1" dirty="0">
                <a:solidFill>
                  <a:srgbClr val="000099"/>
                </a:solidFill>
              </a:rPr>
              <a:t> </a:t>
            </a:r>
            <a:r>
              <a:rPr lang="ru-RU" sz="1600" b="1" i="1" dirty="0" smtClean="0">
                <a:solidFill>
                  <a:srgbClr val="000099"/>
                </a:solidFill>
              </a:rPr>
              <a:t>памяткой по правилам пользования учебниками. </a:t>
            </a:r>
          </a:p>
          <a:p>
            <a:pPr algn="ctr" eaLnBrk="1" hangingPunct="1">
              <a:buFontTx/>
              <a:buNone/>
            </a:pPr>
            <a:r>
              <a:rPr lang="ru-RU" sz="1600" b="1" i="1" dirty="0" smtClean="0">
                <a:solidFill>
                  <a:srgbClr val="000099"/>
                </a:solidFill>
              </a:rPr>
              <a:t>В начальных классах проводятся «Уроки Айболита», </a:t>
            </a:r>
            <a:r>
              <a:rPr lang="ru-RU" sz="1600" b="1" i="1" dirty="0">
                <a:solidFill>
                  <a:srgbClr val="000099"/>
                </a:solidFill>
              </a:rPr>
              <a:t> </a:t>
            </a:r>
            <a:r>
              <a:rPr lang="ru-RU" sz="1600" b="1" i="1" dirty="0" smtClean="0">
                <a:solidFill>
                  <a:srgbClr val="000099"/>
                </a:solidFill>
              </a:rPr>
              <a:t>где ребята получают навыки ремонта учебников.</a:t>
            </a:r>
          </a:p>
          <a:p>
            <a:pPr algn="ctr" eaLnBrk="1" hangingPunct="1">
              <a:buFontTx/>
              <a:buNone/>
            </a:pPr>
            <a:r>
              <a:rPr lang="en-US" sz="1600" b="1" i="1" dirty="0" smtClean="0">
                <a:solidFill>
                  <a:srgbClr val="000099"/>
                </a:solidFill>
              </a:rPr>
              <a:t>      </a:t>
            </a:r>
            <a:r>
              <a:rPr lang="ru-RU" sz="1600" b="1" i="1" dirty="0" smtClean="0">
                <a:solidFill>
                  <a:srgbClr val="000099"/>
                </a:solidFill>
              </a:rPr>
              <a:t>В начале каждого учебного года библиотекарь </a:t>
            </a:r>
            <a:r>
              <a:rPr lang="ru-RU" sz="1600" b="1" i="1" dirty="0">
                <a:solidFill>
                  <a:srgbClr val="000099"/>
                </a:solidFill>
              </a:rPr>
              <a:t> </a:t>
            </a:r>
            <a:r>
              <a:rPr lang="ru-RU" sz="1600" b="1" i="1" dirty="0" smtClean="0">
                <a:solidFill>
                  <a:srgbClr val="000099"/>
                </a:solidFill>
              </a:rPr>
              <a:t>проводит беседы о сохранности учебников и правилах </a:t>
            </a:r>
            <a:endParaRPr lang="en-US" sz="1600" b="1" i="1" dirty="0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1600" b="1" i="1" dirty="0" smtClean="0">
                <a:solidFill>
                  <a:srgbClr val="000099"/>
                </a:solidFill>
              </a:rPr>
              <a:t>пользования  книгами.</a:t>
            </a:r>
          </a:p>
          <a:p>
            <a:pPr algn="r" eaLnBrk="1" hangingPunct="1">
              <a:buFontTx/>
              <a:buNone/>
            </a:pPr>
            <a:endParaRPr lang="ru-RU" b="1" i="1" dirty="0" smtClean="0">
              <a:solidFill>
                <a:srgbClr val="000099"/>
              </a:solidFill>
            </a:endParaRPr>
          </a:p>
        </p:txBody>
      </p:sp>
      <p:pic>
        <p:nvPicPr>
          <p:cNvPr id="4" name="Picture 5" descr="https://im3-tub-kz.yandex.net/i?id=d306ab8184ae6459b4039618fa875366&amp;n=33&amp;h=215&amp;w=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428604"/>
            <a:ext cx="1058279" cy="928694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5" name="Picture 5" descr="https://im3-tub-kz.yandex.net/i?id=d306ab8184ae6459b4039618fa875366&amp;n=33&amp;h=215&amp;w=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00042"/>
            <a:ext cx="1058279" cy="928694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6" name="Рисунок 5" descr="C:\Users\Хомушку\Desktop\1 11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" r="1014" b="11023"/>
          <a:stretch/>
        </p:blipFill>
        <p:spPr bwMode="auto">
          <a:xfrm>
            <a:off x="971600" y="1580062"/>
            <a:ext cx="4248472" cy="4297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Designs\Тетрадь.pot</Template>
  <TotalTime>1061</TotalTime>
  <Words>400</Words>
  <Application>Microsoft Office PowerPoint</Application>
  <PresentationFormat>Экран (4:3)</PresentationFormat>
  <Paragraphs>49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Тетрадь</vt:lpstr>
      <vt:lpstr>   Конкурс  «Библиотека года -2022»   </vt:lpstr>
      <vt:lpstr>  Добро пожаловать  в библиотеку МБОУ СОШ с. Хонделен   </vt:lpstr>
      <vt:lpstr>Библиотека нашей школы имеет в своём подразделении абонемент, рабочая зона, читальная зона, книгохранилище, архив, свободная зона Wi-Fi.    </vt:lpstr>
      <vt:lpstr> Рабочая зона кабинета  Рабочее место библиотекаря оборудованы компьютером и со всем необходимыми документами  </vt:lpstr>
      <vt:lpstr>Презентация PowerPoint</vt:lpstr>
      <vt:lpstr>Презентация PowerPoint</vt:lpstr>
      <vt:lpstr>Презентация PowerPoint</vt:lpstr>
      <vt:lpstr> В библиотеке обеспечен доступ обучающихся и педагогов к учебной, методической, художественной, справочно-энциклопедической литературе и периодическим изданиям. </vt:lpstr>
      <vt:lpstr>Уголок библиотеки </vt:lpstr>
      <vt:lpstr>Книжные выставки</vt:lpstr>
      <vt:lpstr>Прийди в мою библиотеку! Глядят на вас со всех страниц Десятки знаменитых лиц! Портреты сказочных героев Вам дверь в волшебный мир откроют! Там уголки для сказок есть И теремок Страны чудес!   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Хомушку</cp:lastModifiedBy>
  <cp:revision>138</cp:revision>
  <dcterms:created xsi:type="dcterms:W3CDTF">1601-01-01T00:00:00Z</dcterms:created>
  <dcterms:modified xsi:type="dcterms:W3CDTF">2022-09-29T07:45:43Z</dcterms:modified>
</cp:coreProperties>
</file>