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1"/>
  </p:notesMasterIdLst>
  <p:sldIdLst>
    <p:sldId id="308" r:id="rId2"/>
    <p:sldId id="290" r:id="rId3"/>
    <p:sldId id="257" r:id="rId4"/>
    <p:sldId id="264" r:id="rId5"/>
    <p:sldId id="314" r:id="rId6"/>
    <p:sldId id="283" r:id="rId7"/>
    <p:sldId id="282" r:id="rId8"/>
    <p:sldId id="281" r:id="rId9"/>
    <p:sldId id="274" r:id="rId10"/>
    <p:sldId id="273" r:id="rId11"/>
    <p:sldId id="320" r:id="rId12"/>
    <p:sldId id="321" r:id="rId13"/>
    <p:sldId id="315" r:id="rId14"/>
    <p:sldId id="322" r:id="rId15"/>
    <p:sldId id="316" r:id="rId16"/>
    <p:sldId id="317" r:id="rId17"/>
    <p:sldId id="259" r:id="rId18"/>
    <p:sldId id="307" r:id="rId19"/>
    <p:sldId id="313" r:id="rId2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5C1"/>
    <a:srgbClr val="FFFFFF"/>
    <a:srgbClr val="44B244"/>
    <a:srgbClr val="D5F9B5"/>
    <a:srgbClr val="FFCC99"/>
    <a:srgbClr val="FF6600"/>
    <a:srgbClr val="DA1C9B"/>
    <a:srgbClr val="42F06B"/>
    <a:srgbClr val="F79325"/>
    <a:srgbClr val="71DA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ФГОС </c:v>
                </c:pt>
                <c:pt idx="1">
                  <c:v>ОГЭ</c:v>
                </c:pt>
                <c:pt idx="2">
                  <c:v>ЕГЭ</c:v>
                </c:pt>
                <c:pt idx="3">
                  <c:v>кл.рук </c:v>
                </c:pt>
                <c:pt idx="4">
                  <c:v>Рук,заместители</c:v>
                </c:pt>
                <c:pt idx="5">
                  <c:v>Предмет</c:v>
                </c:pt>
                <c:pt idx="6">
                  <c:v>Вебинары(Просвещение)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2019-2020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ФГОС </c:v>
                </c:pt>
                <c:pt idx="1">
                  <c:v>ОГЭ</c:v>
                </c:pt>
                <c:pt idx="2">
                  <c:v>ЕГЭ</c:v>
                </c:pt>
                <c:pt idx="3">
                  <c:v>кл.рук </c:v>
                </c:pt>
                <c:pt idx="4">
                  <c:v>Рук,заместители</c:v>
                </c:pt>
                <c:pt idx="5">
                  <c:v>Предмет</c:v>
                </c:pt>
                <c:pt idx="6">
                  <c:v>Вебинары(Просвещение)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8</c:v>
                </c:pt>
                <c:pt idx="6">
                  <c:v>12</c:v>
                </c:pt>
              </c:numCache>
            </c:numRef>
          </c:val>
        </c:ser>
        <c:axId val="89556864"/>
        <c:axId val="89558400"/>
      </c:barChart>
      <c:catAx>
        <c:axId val="8955686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89558400"/>
        <c:crosses val="autoZero"/>
        <c:auto val="1"/>
        <c:lblAlgn val="ctr"/>
        <c:lblOffset val="100"/>
      </c:catAx>
      <c:valAx>
        <c:axId val="895584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95568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профессиональные конкурсы</c:v>
                </c:pt>
                <c:pt idx="1">
                  <c:v>педчтении</c:v>
                </c:pt>
                <c:pt idx="2">
                  <c:v>семинары, мастер-классы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2019-2020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профессиональные конкурсы</c:v>
                </c:pt>
                <c:pt idx="1">
                  <c:v>педчтении</c:v>
                </c:pt>
                <c:pt idx="2">
                  <c:v>семинары, мастер-классы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13</c:v>
                </c:pt>
              </c:numCache>
            </c:numRef>
          </c:val>
        </c:ser>
        <c:marker val="1"/>
        <c:axId val="108396928"/>
        <c:axId val="108398464"/>
      </c:lineChart>
      <c:catAx>
        <c:axId val="108396928"/>
        <c:scaling>
          <c:orientation val="minMax"/>
        </c:scaling>
        <c:axPos val="b"/>
        <c:tickLblPos val="nextTo"/>
        <c:crossAx val="108398464"/>
        <c:crosses val="autoZero"/>
        <c:auto val="1"/>
        <c:lblAlgn val="ctr"/>
        <c:lblOffset val="100"/>
      </c:catAx>
      <c:valAx>
        <c:axId val="108398464"/>
        <c:scaling>
          <c:orientation val="minMax"/>
        </c:scaling>
        <c:axPos val="l"/>
        <c:majorGridlines/>
        <c:numFmt formatCode="General" sourceLinked="1"/>
        <c:tickLblPos val="nextTo"/>
        <c:crossAx val="108396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высшее</c:v>
                </c:pt>
                <c:pt idx="1">
                  <c:v>среднее-проф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среднее-профессиональное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высшее</c:v>
                </c:pt>
                <c:pt idx="1">
                  <c:v>среднее-проф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Прошла переподготовку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высшее</c:v>
                </c:pt>
                <c:pt idx="1">
                  <c:v>среднее-проф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shape val="cone"/>
        <c:axId val="112928640"/>
        <c:axId val="112930176"/>
        <c:axId val="104192640"/>
      </c:bar3DChart>
      <c:catAx>
        <c:axId val="112928640"/>
        <c:scaling>
          <c:orientation val="minMax"/>
        </c:scaling>
        <c:axPos val="b"/>
        <c:tickLblPos val="nextTo"/>
        <c:crossAx val="112930176"/>
        <c:crosses val="autoZero"/>
        <c:auto val="1"/>
        <c:lblAlgn val="ctr"/>
        <c:lblOffset val="100"/>
      </c:catAx>
      <c:valAx>
        <c:axId val="112930176"/>
        <c:scaling>
          <c:orientation val="minMax"/>
        </c:scaling>
        <c:axPos val="l"/>
        <c:majorGridlines/>
        <c:numFmt formatCode="General" sourceLinked="1"/>
        <c:tickLblPos val="nextTo"/>
        <c:crossAx val="112928640"/>
        <c:crosses val="autoZero"/>
        <c:crossBetween val="between"/>
      </c:valAx>
      <c:serAx>
        <c:axId val="104192640"/>
        <c:scaling>
          <c:orientation val="minMax"/>
        </c:scaling>
        <c:delete val="1"/>
        <c:axPos val="b"/>
        <c:tickLblPos val="nextTo"/>
        <c:crossAx val="112930176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молодые учителя до 1 г работы</c:v>
                </c:pt>
                <c:pt idx="4">
                  <c:v>без  категории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771429072221841E-2"/>
          <c:y val="8.6931965074868098E-2"/>
          <c:w val="0.55481388035644252"/>
          <c:h val="0.82390704510475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учителей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Развивающее обучение</c:v>
                </c:pt>
                <c:pt idx="1">
                  <c:v>Дифференцированное</c:v>
                </c:pt>
                <c:pt idx="2">
                  <c:v>Обучающие игры</c:v>
                </c:pt>
                <c:pt idx="3">
                  <c:v>Проблемно-поисковые технологии</c:v>
                </c:pt>
                <c:pt idx="4">
                  <c:v>Проектное обучение</c:v>
                </c:pt>
                <c:pt idx="5">
                  <c:v>ИКТ</c:v>
                </c:pt>
                <c:pt idx="6">
                  <c:v>Здоровьесберегающие</c:v>
                </c:pt>
                <c:pt idx="7">
                  <c:v>разноуровневое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593762372980803"/>
          <c:y val="2.5923908817793755E-2"/>
          <c:w val="0.31729094719797102"/>
          <c:h val="0.9526100563416727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EC13A4B-D5D9-418B-8BE5-B39966777D6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237763D-539F-4F1C-9AB2-234DD136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Кабинет тувинского</a:t>
            </a:r>
            <a:r>
              <a:rPr lang="ru-RU" baseline="0" dirty="0" smtClean="0"/>
              <a:t> языка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763D-539F-4F1C-9AB2-234DD13650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763D-539F-4F1C-9AB2-234DD13650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2016-2017  учебном  году  2  учителя прошли  курсы  по  переподготовке ( География, биология)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763D-539F-4F1C-9AB2-234DD13650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</a:t>
            </a:r>
            <a:r>
              <a:rPr lang="ru-RU" baseline="0" dirty="0" smtClean="0"/>
              <a:t>  школьного </a:t>
            </a:r>
            <a:r>
              <a:rPr lang="ru-RU" baseline="0" dirty="0" err="1" smtClean="0"/>
              <a:t>этапа,у</a:t>
            </a:r>
            <a:r>
              <a:rPr lang="ru-RU" dirty="0" err="1" smtClean="0"/>
              <a:t>частник</a:t>
            </a:r>
            <a:r>
              <a:rPr lang="ru-RU" dirty="0" smtClean="0"/>
              <a:t> муниципального</a:t>
            </a:r>
            <a:r>
              <a:rPr lang="ru-RU" baseline="0" dirty="0" smtClean="0"/>
              <a:t> этапа</a:t>
            </a:r>
            <a:r>
              <a:rPr lang="ru-RU" dirty="0" smtClean="0"/>
              <a:t> «Учитель  года-2016»,</a:t>
            </a:r>
            <a:r>
              <a:rPr lang="ru-RU" dirty="0" err="1" smtClean="0"/>
              <a:t>Кенден-оол</a:t>
            </a:r>
            <a:r>
              <a:rPr lang="ru-RU" dirty="0" smtClean="0"/>
              <a:t> </a:t>
            </a:r>
            <a:r>
              <a:rPr lang="ru-RU" dirty="0" err="1" smtClean="0"/>
              <a:t>В.К.-учитель</a:t>
            </a:r>
            <a:r>
              <a:rPr lang="ru-RU" dirty="0" smtClean="0"/>
              <a:t> физики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763D-539F-4F1C-9AB2-234DD13650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91664-4B2C-4997-B75C-CB13290292E2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6BB13-B2B4-4E06-A10C-91C5B8060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D63FD-06BB-4A51-85B3-B33DC44226C4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1BA0F-5DD3-4F30-82D5-425C9C2D17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E12FD-87F2-4961-885A-A6E94CE66E38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2FF4D-C18B-43F9-A707-1109B93B6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B9E3E-2172-4095-ADB8-076070CEF3D0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94C1B-F9A0-4C90-B324-C6FB35EE0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5BCBD-D5E2-4DDD-9EE2-5ABBD6C37CA5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9BD86-E421-4A9D-89AA-E0C3660189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8E9F8-D151-44ED-A0F3-F081CBB839A5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5C86E-3DE8-441A-A668-A4D0857A49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9AEF5-7207-4562-8E0B-34BCFA35410D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D79F-C39E-482C-A026-046CD28E1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DF45B-E640-4362-939F-8AE2B4A12858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7E925-5D5B-41A0-BDD9-73403DEE1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D4121-6B01-403D-B380-E72C8DC00C85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A49FD-2676-4758-97AF-339C313B85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7CA79-3052-487B-8E31-8A1CE38F479B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CDDE9-4955-4CE2-8FA2-4EB0A121D9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677F8-700C-4FA0-9C94-7ACEE7842C01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444AE-0DE9-4433-B2A2-2B9E9B39CB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C47958-34F7-4451-9FBA-D746C341F61B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A457E0-72B1-4B69-9BDA-B343E83DC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92100"/>
            <a:ext cx="8458200" cy="48133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600" dirty="0" smtClean="0">
                <a:effectLst/>
              </a:rPr>
              <a:t>            </a:t>
            </a: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en-US" sz="1600" dirty="0" smtClean="0">
                <a:effectLst/>
                <a:latin typeface="Arial" charset="0"/>
              </a:rPr>
              <a:t/>
            </a:r>
            <a:br>
              <a:rPr lang="en-US" sz="1600" dirty="0" smtClean="0">
                <a:effectLst/>
                <a:latin typeface="Arial" charset="0"/>
              </a:rPr>
            </a:br>
            <a:r>
              <a:rPr lang="ru-RU" sz="1600" dirty="0" smtClean="0">
                <a:effectLst/>
                <a:latin typeface="Arial" charset="0"/>
              </a:rPr>
              <a:t/>
            </a:r>
            <a:br>
              <a:rPr lang="ru-RU" sz="1600" dirty="0" smtClean="0">
                <a:effectLst/>
                <a:latin typeface="Arial" charset="0"/>
              </a:rPr>
            </a:br>
            <a:r>
              <a:rPr lang="ru-RU" sz="1600" dirty="0" smtClean="0">
                <a:effectLst/>
                <a:latin typeface="Arial" charset="0"/>
              </a:rPr>
              <a:t/>
            </a:r>
            <a:br>
              <a:rPr lang="ru-RU" sz="1600" dirty="0" smtClean="0">
                <a:effectLst/>
                <a:latin typeface="Arial" charset="0"/>
              </a:rPr>
            </a:br>
            <a:r>
              <a:rPr lang="ru-RU" sz="1600" dirty="0" smtClean="0">
                <a:effectLst/>
                <a:latin typeface="Arial" charset="0"/>
              </a:rPr>
              <a:t/>
            </a:r>
            <a:br>
              <a:rPr lang="ru-RU" sz="1600" dirty="0" smtClean="0">
                <a:effectLst/>
                <a:latin typeface="Arial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2400" b="0" dirty="0" smtClean="0">
              <a:effectLst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86520"/>
            <a:ext cx="8763000" cy="357190"/>
          </a:xfrm>
        </p:spPr>
        <p:txBody>
          <a:bodyPr lIns="91440" tIns="45720" anchor="b">
            <a:normAutofit fontScale="47500" lnSpcReduction="20000"/>
          </a:bodyPr>
          <a:lstStyle/>
          <a:p>
            <a:pPr algn="ctr">
              <a:buFont typeface="Wingdings 2" pitchFamily="18" charset="2"/>
              <a:buNone/>
            </a:pPr>
            <a:endParaRPr lang="en-US" sz="1800" dirty="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Екатеринбург, 20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04664"/>
            <a:ext cx="802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работа школы»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Мои документы\Хонделен- школа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603636" cy="2111376"/>
          </a:xfrm>
          <a:prstGeom prst="rect">
            <a:avLst/>
          </a:prstGeom>
          <a:noFill/>
        </p:spPr>
      </p:pic>
      <p:pic>
        <p:nvPicPr>
          <p:cNvPr id="10" name="Picture 3" descr="D:\Мои документы\Хонделен- школа\Интернат- предшк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3571900" cy="21161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3244334"/>
            <a:ext cx="78581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Здание  школы.                          Здание  начальной  школы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МБОУ  СОШ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с.Хонделен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Хонделен  2019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500688"/>
            <a:ext cx="8183562" cy="571500"/>
          </a:xfrm>
          <a:solidFill>
            <a:srgbClr val="00B05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Развитие системы повышения квалификации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571480"/>
          <a:ext cx="7972452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28604"/>
            <a:ext cx="63579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2019-2020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учебном  году  диплом   о профессиональной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переподготовке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получили  2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КП квалификации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прошли: 8 учителей (44,4%)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(«Просвещение»): 12 учителей (67%)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Участие  учителей  в  конкурсах  профессиональной  направленностью</a:t>
            </a:r>
            <a:br>
              <a:rPr lang="ru-RU" sz="32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211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:\WINDOWS\Temp\Rar$DIa0.224\DSC_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72008"/>
            <a:ext cx="2500330" cy="17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WINDOWS\Temp\Rar$DIa0.864\DSC_0017.JPG"/>
          <p:cNvPicPr/>
          <p:nvPr/>
        </p:nvPicPr>
        <p:blipFill>
          <a:blip r:embed="rId4" cstate="print"/>
          <a:srcRect l="7880" r="9002"/>
          <a:stretch>
            <a:fillRect/>
          </a:stretch>
        </p:blipFill>
        <p:spPr bwMode="auto">
          <a:xfrm>
            <a:off x="285720" y="4857760"/>
            <a:ext cx="2357454" cy="16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Участие  учителей  в  конкурсах  профессиональной  направленностью</a:t>
            </a:r>
            <a:endParaRPr lang="ru-RU" sz="2400" dirty="0"/>
          </a:p>
        </p:txBody>
      </p:sp>
      <p:pic>
        <p:nvPicPr>
          <p:cNvPr id="3" name="Рисунок 2" descr="C:\Documents and Settings\User\Local Settings\Temporary Internet Files\Content.Word\IMG_20160220_200123.jpg"/>
          <p:cNvPicPr/>
          <p:nvPr/>
        </p:nvPicPr>
        <p:blipFill>
          <a:blip r:embed="rId3" cstate="print"/>
          <a:srcRect l="10277" r="10859" b="4274"/>
          <a:stretch>
            <a:fillRect/>
          </a:stretch>
        </p:blipFill>
        <p:spPr bwMode="auto">
          <a:xfrm>
            <a:off x="500034" y="121442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Мои рисунки\UGCFQVU25v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Local Settings\Temporary Internet Files\Content.Word\IMG_20160220_202201.jpg"/>
          <p:cNvPicPr/>
          <p:nvPr/>
        </p:nvPicPr>
        <p:blipFill>
          <a:blip r:embed="rId5" cstate="print"/>
          <a:srcRect l="7290" t="8591" r="25277" b="14094"/>
          <a:stretch>
            <a:fillRect/>
          </a:stretch>
        </p:blipFill>
        <p:spPr bwMode="auto">
          <a:xfrm>
            <a:off x="4572000" y="3857628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Local Settings\Temporary Internet Files\Content.Word\IMG_20160130_124028.jpg"/>
          <p:cNvPicPr/>
          <p:nvPr/>
        </p:nvPicPr>
        <p:blipFill>
          <a:blip r:embed="rId6" cstate="print"/>
          <a:srcRect l="24076" t="24667" r="26532"/>
          <a:stretch>
            <a:fillRect/>
          </a:stretch>
        </p:blipFill>
        <p:spPr bwMode="auto">
          <a:xfrm>
            <a:off x="714348" y="3929066"/>
            <a:ext cx="3143272" cy="25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Показатели  уровня образования педагогов</a:t>
            </a:r>
            <a:endParaRPr lang="ru-RU" sz="3200" b="1" dirty="0">
              <a:solidFill>
                <a:srgbClr val="211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28662" y="1643050"/>
          <a:ext cx="7358114" cy="38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База данных о передовом  педагогическом  опыте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1.Кенден-оол В.К.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1.ИКТ на уроках   физики, географии, информатики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2.Исследовательская  деятельность  учащихся.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2.Ооржак С.К.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1.Мониторинг и оценка деятельности учителя.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2.Разработки  уроков  по  предмету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Развитие творческих способностей учащихся на уроках и во внеурочное время.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3.Донгак А.А.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1.Использование интерактивной доски на уроках 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2.Портфолио учащегося начальной школы.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Оценочная деятельность учителя и учащегося в начальной школе.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4.Хомушку А.В.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1.Портфолио учащегося начальной школы.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Оценочная деятельность учителя и учащегося в начальной школе.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3.Формирование самооценки у младшего школьника.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Р.В.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учащихся по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Квалификационная  категория педагогов</a:t>
            </a:r>
            <a:endParaRPr lang="ru-RU" sz="3600" b="1" dirty="0">
              <a:solidFill>
                <a:srgbClr val="211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1472" y="1357298"/>
          <a:ext cx="771530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Участвуем в губернаторских  проектах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1432560"/>
          <a:ext cx="633414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148"/>
              </a:tblGrid>
              <a:tr h="2642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642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400" b="1" baseline="0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«Не менее одного ребенка с высшим образованием в семье»</a:t>
                      </a:r>
                      <a:endParaRPr lang="ru-RU" sz="2400" b="1" dirty="0">
                        <a:solidFill>
                          <a:srgbClr val="2115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2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400" b="1" baseline="0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«Педагог-мужчина»</a:t>
                      </a:r>
                      <a:endParaRPr lang="ru-RU" sz="2400" b="1" dirty="0">
                        <a:solidFill>
                          <a:srgbClr val="2115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2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2400" b="1" baseline="0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Кызылское</a:t>
                      </a:r>
                      <a:r>
                        <a:rPr lang="ru-RU" sz="2400" b="1" baseline="0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Президентское кадетское училище</a:t>
                      </a:r>
                      <a:endParaRPr lang="ru-RU" sz="2400" b="1" dirty="0">
                        <a:solidFill>
                          <a:srgbClr val="2115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2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4.Хуреш в детские  сады</a:t>
                      </a:r>
                      <a:endParaRPr lang="ru-RU" sz="2400" b="1" dirty="0">
                        <a:solidFill>
                          <a:srgbClr val="2115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2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2400" b="1" baseline="0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 Я  сдам  ЕГЭ»</a:t>
                      </a:r>
                      <a:endParaRPr lang="ru-RU" sz="2400" b="1" dirty="0">
                        <a:solidFill>
                          <a:srgbClr val="2115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2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«Я сдам ОГЭ»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«</a:t>
                      </a:r>
                      <a:r>
                        <a:rPr lang="ru-RU" sz="2400" b="1" dirty="0" err="1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Адалар-оолдар</a:t>
                      </a:r>
                      <a:r>
                        <a:rPr lang="ru-RU" sz="2400" b="1" dirty="0" smtClean="0">
                          <a:solidFill>
                            <a:srgbClr val="2115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1" dirty="0">
                        <a:solidFill>
                          <a:srgbClr val="2115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500688"/>
            <a:ext cx="8183562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Учителя  используют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педтехнологии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329642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 стрелкой 51"/>
          <p:cNvCxnSpPr/>
          <p:nvPr/>
        </p:nvCxnSpPr>
        <p:spPr>
          <a:xfrm rot="5400000">
            <a:off x="1428728" y="3143248"/>
            <a:ext cx="221457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572132" y="2857496"/>
            <a:ext cx="207170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429264"/>
            <a:ext cx="4500594" cy="6057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2115C1"/>
                </a:solidFill>
              </a:rPr>
              <a:t>Учебный  план</a:t>
            </a:r>
            <a:endParaRPr lang="ru-RU" sz="2800" b="1" dirty="0">
              <a:solidFill>
                <a:srgbClr val="2115C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50720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785918" y="285728"/>
            <a:ext cx="6429420" cy="242889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lnSpc>
                <a:spcPct val="7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b="1" dirty="0" smtClean="0"/>
          </a:p>
          <a:p>
            <a:pPr marL="609600" indent="-609600">
              <a:lnSpc>
                <a:spcPct val="7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b="1" dirty="0" smtClean="0"/>
          </a:p>
          <a:p>
            <a:pPr marL="609600" indent="-609600" algn="ctr">
              <a:lnSpc>
                <a:spcPct val="7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 dirty="0" smtClean="0"/>
              <a:t>Программа  </a:t>
            </a:r>
          </a:p>
          <a:p>
            <a:pPr marL="609600" indent="-609600" algn="ctr">
              <a:lnSpc>
                <a:spcPct val="7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 dirty="0" smtClean="0"/>
              <a:t>развития школы </a:t>
            </a:r>
          </a:p>
          <a:p>
            <a:pPr marL="609600" indent="-609600" algn="ctr">
              <a:lnSpc>
                <a:spcPct val="7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 dirty="0" smtClean="0"/>
              <a:t>до  2020 г</a:t>
            </a:r>
            <a:r>
              <a:rPr lang="ru-RU" b="1" dirty="0" smtClean="0"/>
              <a:t>.</a:t>
            </a: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 «Сельская малокомплектная школа в свете инновационных  образовательных     технологий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               на 2015-2020 годы»</a:t>
            </a:r>
            <a:endParaRPr lang="ru-RU" sz="2000" b="1" dirty="0">
              <a:solidFill>
                <a:srgbClr val="2115C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714620"/>
            <a:ext cx="3500462" cy="15716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по реализации методической темы 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подход, как условие формирования  ключевых 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компотентностей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	  участников  образовательного  процесса»</a:t>
            </a:r>
            <a:endParaRPr lang="ru-RU" sz="14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643446"/>
            <a:ext cx="2357454" cy="785818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Программа</a:t>
            </a:r>
          </a:p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«Одаренные дети» 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4643446"/>
            <a:ext cx="1857388" cy="78581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Программа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ctr"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</a:rPr>
              <a:t>Профориентационная</a:t>
            </a:r>
            <a:r>
              <a:rPr lang="ru-RU" sz="1400" b="1" dirty="0" smtClean="0">
                <a:solidFill>
                  <a:schemeClr val="tx1"/>
                </a:solidFill>
              </a:rPr>
              <a:t> работа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2714620"/>
            <a:ext cx="3500462" cy="128588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4714884"/>
            <a:ext cx="3071802" cy="714380"/>
          </a:xfrm>
          <a:prstGeom prst="rect">
            <a:avLst/>
          </a:prstGeom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Программа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ctr"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</a:rPr>
              <a:t>«Слабоуспевающих  учащихся»</a:t>
            </a:r>
          </a:p>
        </p:txBody>
      </p:sp>
      <p:cxnSp>
        <p:nvCxnSpPr>
          <p:cNvPr id="22" name="Прямая со стрелкой 21"/>
          <p:cNvCxnSpPr>
            <a:stCxn id="17" idx="3"/>
            <a:endCxn id="20" idx="1"/>
          </p:cNvCxnSpPr>
          <p:nvPr/>
        </p:nvCxnSpPr>
        <p:spPr>
          <a:xfrm>
            <a:off x="5500694" y="5036355"/>
            <a:ext cx="571504" cy="357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643836" y="4428338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0"/>
            <a:endCxn id="16" idx="0"/>
          </p:cNvCxnSpPr>
          <p:nvPr/>
        </p:nvCxnSpPr>
        <p:spPr>
          <a:xfrm rot="5400000" flipH="1" flipV="1">
            <a:off x="1750199" y="464344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1893075" y="4464851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5500694" y="485776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8" idx="0"/>
          </p:cNvCxnSpPr>
          <p:nvPr/>
        </p:nvCxnSpPr>
        <p:spPr>
          <a:xfrm rot="16200000" flipH="1">
            <a:off x="6340090" y="2303851"/>
            <a:ext cx="428628" cy="3929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6" idx="3"/>
            <a:endCxn id="17" idx="1"/>
          </p:cNvCxnSpPr>
          <p:nvPr/>
        </p:nvCxnSpPr>
        <p:spPr>
          <a:xfrm>
            <a:off x="2928926" y="5036355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2857488" y="4857760"/>
            <a:ext cx="7858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2107389" y="2035959"/>
            <a:ext cx="571504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30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ngipani 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93249">
            <a:off x="5035975" y="4281131"/>
            <a:ext cx="3432350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D5F9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857750"/>
            <a:ext cx="4043362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тема школы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857250"/>
            <a:ext cx="3786188" cy="3705225"/>
          </a:xfrm>
          <a:solidFill>
            <a:srgbClr val="D5F9B5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«Сельская малокомплектная школа в свете инновационных  образовательных  технологий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2015-2020 годы»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785813"/>
            <a:ext cx="3786187" cy="378618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ctr">
              <a:buNone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подход, как условие формирования  ключевых  </a:t>
            </a:r>
            <a:r>
              <a:rPr lang="ru-RU" sz="28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компотентностей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	  участников  образовательного  процесса»</a:t>
            </a:r>
          </a:p>
          <a:p>
            <a:pPr marL="342900" indent="-342900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5813" y="4786313"/>
            <a:ext cx="35004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развития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21D6E0"/>
            </a:gs>
            <a:gs pos="75000">
              <a:srgbClr val="92D050"/>
            </a:gs>
            <a:gs pos="100000">
              <a:schemeClr val="accent1">
                <a:lumMod val="75000"/>
              </a:schemeClr>
            </a:gs>
            <a:gs pos="100000">
              <a:srgbClr val="005CB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429250"/>
            <a:ext cx="8183562" cy="606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br>
              <a:rPr lang="ru-RU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Методического  совета  школы</a:t>
            </a:r>
            <a:endParaRPr lang="ru-RU" b="1" dirty="0">
              <a:solidFill>
                <a:srgbClr val="211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5418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endParaRPr lang="ru-RU" dirty="0" smtClean="0"/>
          </a:p>
          <a:p>
            <a:pPr lvl="1">
              <a:buFont typeface="Arial" charset="0"/>
              <a:buChar char="•"/>
            </a:pPr>
            <a:endParaRPr lang="ru-RU" dirty="0" smtClean="0"/>
          </a:p>
          <a:p>
            <a:pPr lvl="1">
              <a:buFont typeface="Verdana" pitchFamily="34" charset="0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25" y="714375"/>
            <a:ext cx="4000500" cy="7858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профессиональной педагогической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компетентности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50" y="1714500"/>
            <a:ext cx="5500688" cy="64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повышения квалификации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2643188"/>
            <a:ext cx="4643438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программно-методического обеспечения  УВП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88" y="3643313"/>
            <a:ext cx="478631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над методической темой школы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8" y="4429125"/>
            <a:ext cx="4071937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одаренными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20000">
              <a:srgbClr val="FFFF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74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H="1">
            <a:off x="4643438" y="2357438"/>
            <a:ext cx="3571875" cy="898525"/>
          </a:xfrm>
          <a:prstGeom prst="homePlate">
            <a:avLst>
              <a:gd name="adj" fmla="val 654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Предметные недели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38" y="571500"/>
            <a:ext cx="6858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  МЕТОДИЧЕСКОЙ  РАБОТЫ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928688" y="1500188"/>
            <a:ext cx="3500437" cy="64293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Заседания МС, ШМО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928688" y="2428875"/>
            <a:ext cx="3429000" cy="78581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Педагогические советы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928688" y="3500438"/>
            <a:ext cx="3286125" cy="85725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Методические дни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4786313" y="1571625"/>
            <a:ext cx="3000375" cy="5715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Семинары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3929063" y="3429000"/>
            <a:ext cx="4500562" cy="200025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внеклассной работы учителей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учащимися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928688" y="4572000"/>
            <a:ext cx="3286125" cy="85725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и анализ открытых уроков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 МЕТОДИЧЕСКОЙ  РАБОТЫ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ДИРЕКТОР  ШКОЛЫ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714356"/>
            <a:ext cx="450059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ПЕДАГОГИЧЕСКИЙ  СОВЕТ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428736"/>
            <a:ext cx="45720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МЕТОДИЧЕСКИЙ  СОВЕТ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143116"/>
            <a:ext cx="5786478" cy="2857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МЕТОДИЧЕСКИЕ  ОБЪЕДИНЕНИЯ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14488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ЗАМЕСТИТЕЛИ ДИРЕКТОРА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643578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Классных руководителей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786322"/>
            <a:ext cx="22860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Учителей начальных классов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786190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Естественно-математического  цикла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857496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Гуманитарного цикла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643182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 молодого  учителя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3286124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Творческие  группы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5715016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Межшкольное сотрудничество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5072074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Школьная газета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4071942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одаренными детьми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5786454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Школьный  сайт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507207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ДОО «СВЕТ»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400050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Наставническая  работа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786050" y="1214422"/>
            <a:ext cx="92869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57488" y="1428736"/>
            <a:ext cx="785818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6050" y="1714488"/>
            <a:ext cx="64294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7" idx="2"/>
          </p:cNvCxnSpPr>
          <p:nvPr/>
        </p:nvCxnSpPr>
        <p:spPr>
          <a:xfrm rot="5400000">
            <a:off x="1553745" y="2053819"/>
            <a:ext cx="21431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678761" y="1535893"/>
            <a:ext cx="21431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6143636" y="1285860"/>
            <a:ext cx="28575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179355" y="1964521"/>
            <a:ext cx="21431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286248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144166" y="2999578"/>
            <a:ext cx="71438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572000" y="2857496"/>
            <a:ext cx="121444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572000" y="3357562"/>
            <a:ext cx="135732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1750199" y="4250537"/>
            <a:ext cx="350046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>
            <a:off x="3000364" y="3286124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>
            <a:off x="3000364" y="4143380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2928926" y="5143512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>
            <a:off x="2928926" y="5857892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4929190" y="5000636"/>
            <a:ext cx="228601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143636" y="6143644"/>
            <a:ext cx="50006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0800000">
            <a:off x="5500694" y="6143644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143636" y="5214950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>
            <a:off x="5572132" y="5286388"/>
            <a:ext cx="50006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6215074" y="4500570"/>
            <a:ext cx="35719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>
            <a:off x="5643570" y="4500570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программно-методического обеспечения  УВП</a:t>
            </a:r>
            <a:endParaRPr lang="ru-RU" sz="2400" b="1" dirty="0">
              <a:solidFill>
                <a:srgbClr val="211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User\Local Settings\Temporary Internet Files\Content.Word\IMG_20170526_152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736"/>
            <a:ext cx="3344883" cy="271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Local Settings\Temporary Internet Files\Content.Word\IMG_20170526_1523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57694"/>
            <a:ext cx="3357586" cy="224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User\Local Settings\Temporary Internet Files\Content.Word\IMG_20170526_1524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71612"/>
            <a:ext cx="2428892" cy="142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User\Local Settings\Temporary Internet Files\Content.Word\IMG_20170526_1526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214686"/>
            <a:ext cx="2428892" cy="14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User\Local Settings\Temporary Internet Files\Content.Word\IMG_20170526_152523.jpg"/>
          <p:cNvPicPr/>
          <p:nvPr/>
        </p:nvPicPr>
        <p:blipFill>
          <a:blip r:embed="rId7" cstate="print"/>
          <a:srcRect l="21274" t="2333" r="19412"/>
          <a:stretch>
            <a:fillRect/>
          </a:stretch>
        </p:blipFill>
        <p:spPr bwMode="auto">
          <a:xfrm>
            <a:off x="6357950" y="4857760"/>
            <a:ext cx="2214578" cy="16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143636" y="485776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Кабинет математики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357187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Кабинет тувинского языка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185736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Кабинет химии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C:\Documents and Settings\User\Local Settings\Temporary Internet Files\Content.Word\IMG_20170526_16223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714488"/>
            <a:ext cx="2714644" cy="243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85721" y="3429000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Кабинет  физики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:\Documents and Settings\User\Local Settings\Temporary Internet Files\Content.Word\IMG_20170526_16212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572008"/>
            <a:ext cx="2500330" cy="20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438121" y="5214950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Кабинет  географии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одержимое 30"/>
          <p:cNvSpPr>
            <a:spLocks noGrp="1"/>
          </p:cNvSpPr>
          <p:nvPr>
            <p:ph idx="1"/>
          </p:nvPr>
        </p:nvSpPr>
        <p:spPr>
          <a:xfrm>
            <a:off x="2428860" y="2143116"/>
            <a:ext cx="6115064" cy="398304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00">
                <a:alpha val="80000"/>
              </a:srgbClr>
            </a:gs>
            <a:gs pos="0">
              <a:srgbClr val="DDEBCF"/>
            </a:gs>
            <a:gs pos="53000">
              <a:srgbClr val="FFFF00"/>
            </a:gs>
            <a:gs pos="5300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572125"/>
            <a:ext cx="8183563" cy="836613"/>
          </a:xfrm>
          <a:solidFill>
            <a:srgbClr val="71DAFF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программно-методического обеспечения  УВП</a:t>
            </a:r>
            <a:endParaRPr lang="ru-RU" sz="2400" b="1" dirty="0">
              <a:solidFill>
                <a:srgbClr val="211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7"/>
          <p:cNvSpPr>
            <a:spLocks noGrp="1"/>
          </p:cNvSpPr>
          <p:nvPr>
            <p:ph idx="1"/>
          </p:nvPr>
        </p:nvSpPr>
        <p:spPr>
          <a:xfrm>
            <a:off x="503238" y="530225"/>
            <a:ext cx="3997325" cy="684213"/>
          </a:xfrm>
          <a:solidFill>
            <a:srgbClr val="71DA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642918"/>
            <a:ext cx="285750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Разработки уроков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3569" y="2143116"/>
            <a:ext cx="2928959" cy="142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Коллекция проектов и рефератов  учащихся школы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929063"/>
            <a:ext cx="242888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приложения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урокам</a:t>
            </a:r>
          </a:p>
        </p:txBody>
      </p:sp>
      <p:pic>
        <p:nvPicPr>
          <p:cNvPr id="10" name="Рисунок 9" descr="D:\Мои документы\Мои рисунки\Ада -ие хуралы\DSC003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357298"/>
            <a:ext cx="2166009" cy="162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ои документы\Мои рисунки\Ада -ие хуралы\DSC003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1974860" cy="148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ои документы\Мои рисунки\тыва дыл\DSC010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643314"/>
            <a:ext cx="1928826" cy="176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3" descr="C:\Documents and Settings\User\Local Settings\Temporary Internet Files\Content.Word\IMG_20170526_152400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357562"/>
            <a:ext cx="3057256" cy="20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44000">
              <a:srgbClr val="FFFF00">
                <a:alpha val="62000"/>
              </a:srgbClr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572125"/>
            <a:ext cx="8183562" cy="765175"/>
          </a:xfrm>
          <a:solidFill>
            <a:srgbClr val="71DAFF"/>
          </a:solidFill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2115C1"/>
                </a:solidFill>
                <a:latin typeface="Times New Roman" pitchFamily="18" charset="0"/>
                <a:cs typeface="Times New Roman" pitchFamily="18" charset="0"/>
              </a:rPr>
              <a:t> Совершенствование программно-методического обеспечения  УВП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Текст 7"/>
          <p:cNvSpPr>
            <a:spLocks noGrp="1"/>
          </p:cNvSpPr>
          <p:nvPr>
            <p:ph idx="1"/>
          </p:nvPr>
        </p:nvSpPr>
        <p:spPr>
          <a:xfrm>
            <a:off x="500063" y="0"/>
            <a:ext cx="6069012" cy="1357313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Кожуунный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семинар заместителей директоров по УВР «Кабинет начальных классов»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Рисунок 4" descr="C:\Users\Татьяна\Desktop\MyPHOTO\кабинет химии\SDC13539.JPG"/>
          <p:cNvPicPr>
            <a:picLocks noChangeAspect="1" noChangeArrowheads="1"/>
          </p:cNvPicPr>
          <p:nvPr/>
        </p:nvPicPr>
        <p:blipFill>
          <a:blip r:embed="rId2" cstate="print"/>
          <a:srcRect t="3505" r="2805"/>
          <a:stretch>
            <a:fillRect/>
          </a:stretch>
        </p:blipFill>
        <p:spPr bwMode="auto">
          <a:xfrm>
            <a:off x="6643688" y="857250"/>
            <a:ext cx="200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428625" y="4071938"/>
            <a:ext cx="2143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</a:rPr>
              <a:t>Хомушку</a:t>
            </a:r>
            <a:r>
              <a:rPr lang="ru-RU" sz="2000" b="1" dirty="0" smtClean="0">
                <a:latin typeface="Times New Roman" pitchFamily="18" charset="0"/>
              </a:rPr>
              <a:t> А.В.</a:t>
            </a:r>
          </a:p>
          <a:p>
            <a:r>
              <a:rPr lang="ru-RU" sz="2000" b="1" dirty="0" smtClean="0">
                <a:latin typeface="Times New Roman" pitchFamily="18" charset="0"/>
              </a:rPr>
              <a:t>Открытый урок по внеурочной деятельности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9" name="Рисунок 8" descr="C:\Documents and Settings\User\Рабочий стол\для тчета\P21443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3357586" cy="18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для тчета\P21443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Шагаа фотоотчёт\шагаа 2кл 2015г\DSC00169.JPG"/>
          <p:cNvPicPr/>
          <p:nvPr/>
        </p:nvPicPr>
        <p:blipFill>
          <a:blip r:embed="rId5" cstate="print"/>
          <a:srcRect t="24771" r="55844" b="11882"/>
          <a:stretch>
            <a:fillRect/>
          </a:stretch>
        </p:blipFill>
        <p:spPr bwMode="auto">
          <a:xfrm>
            <a:off x="714348" y="1643050"/>
            <a:ext cx="1647704" cy="20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00" y="5500688"/>
            <a:ext cx="7072362" cy="534987"/>
          </a:xfrm>
          <a:solidFill>
            <a:srgbClr val="00B05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системы повышения квалификации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5" y="571500"/>
            <a:ext cx="7786688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 повышения  квалификации</a:t>
            </a:r>
          </a:p>
        </p:txBody>
      </p:sp>
      <p:sp>
        <p:nvSpPr>
          <p:cNvPr id="7" name="Блок-схема: ИЛИ 6"/>
          <p:cNvSpPr/>
          <p:nvPr/>
        </p:nvSpPr>
        <p:spPr>
          <a:xfrm>
            <a:off x="1357313" y="1428750"/>
            <a:ext cx="5857875" cy="3286125"/>
          </a:xfrm>
          <a:prstGeom prst="flowChartOr">
            <a:avLst/>
          </a:prstGeom>
          <a:gradFill flip="none" rotWithShape="1">
            <a:gsLst>
              <a:gs pos="0">
                <a:srgbClr val="8BE90D">
                  <a:tint val="66000"/>
                  <a:satMod val="160000"/>
                </a:srgbClr>
              </a:gs>
              <a:gs pos="50000">
                <a:srgbClr val="8BE90D">
                  <a:tint val="44500"/>
                  <a:satMod val="160000"/>
                </a:srgbClr>
              </a:gs>
              <a:gs pos="100000">
                <a:srgbClr val="8BE90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285875" y="1928813"/>
            <a:ext cx="2928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                        </a:t>
            </a:r>
            <a:r>
              <a:rPr lang="ru-RU" sz="2000" b="1" dirty="0">
                <a:latin typeface="Times New Roman" pitchFamily="18" charset="0"/>
              </a:rPr>
              <a:t>Курсы </a:t>
            </a:r>
            <a:r>
              <a:rPr lang="ru-RU" sz="2000" b="1" dirty="0" smtClean="0">
                <a:latin typeface="Times New Roman" pitchFamily="18" charset="0"/>
              </a:rPr>
              <a:t>ПК </a:t>
            </a:r>
            <a:endParaRPr lang="ru-RU" sz="2000" b="1" dirty="0">
              <a:latin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</a:rPr>
              <a:t>   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4429125" y="1857375"/>
            <a:ext cx="2357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Методическая учеба </a:t>
            </a:r>
            <a:r>
              <a:rPr lang="ru-RU" sz="2000" b="1" dirty="0" smtClean="0">
                <a:latin typeface="Times New Roman" pitchFamily="18" charset="0"/>
              </a:rPr>
              <a:t>по  различным  темам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785938" y="3286125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Самообразование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4429125" y="3286125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Работа в творческих группах</a:t>
            </a:r>
          </a:p>
        </p:txBody>
      </p:sp>
      <p:pic>
        <p:nvPicPr>
          <p:cNvPr id="2458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01750"/>
            <a:ext cx="13176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0438"/>
            <a:ext cx="16446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" y="3643313"/>
            <a:ext cx="150018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7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5" cstate="print"/>
          <a:srcRect b="18829"/>
          <a:stretch>
            <a:fillRect/>
          </a:stretch>
        </p:blipFill>
        <p:spPr bwMode="auto">
          <a:xfrm>
            <a:off x="857250" y="1357313"/>
            <a:ext cx="1143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</TotalTime>
  <Words>429</Words>
  <Application>Microsoft Office PowerPoint</Application>
  <PresentationFormat>Экран (4:3)</PresentationFormat>
  <Paragraphs>120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                          </vt:lpstr>
      <vt:lpstr>Методическая тема школы</vt:lpstr>
      <vt:lpstr>Направления работы Методического  совета  школы</vt:lpstr>
      <vt:lpstr>Слайд 4</vt:lpstr>
      <vt:lpstr>СТРУКТУРА  МЕТОДИЧЕСКОЙ  РАБОТЫ </vt:lpstr>
      <vt:lpstr> Совершенствование программно-методического обеспечения  УВП</vt:lpstr>
      <vt:lpstr>Совершенствование программно-методического обеспечения  УВП</vt:lpstr>
      <vt:lpstr> Совершенствование программно-методического обеспечения  УВП </vt:lpstr>
      <vt:lpstr> Развитие системы повышения квалификации </vt:lpstr>
      <vt:lpstr>  Развитие системы повышения квалификации </vt:lpstr>
      <vt:lpstr>Участие  учителей  в  конкурсах  профессиональной  направленностью </vt:lpstr>
      <vt:lpstr>Участие  учителей  в  конкурсах  профессиональной  направленностью</vt:lpstr>
      <vt:lpstr>Показатели  уровня образования педагогов</vt:lpstr>
      <vt:lpstr>                        База данных о передовом  педагогическом  опыте  1.Кенден-оол В.К.  1.ИКТ на уроках   физики, географии, информатики 2.Исследовательская  деятельность  учащихся. 2.Ооржак С.К.  1.Мониторинг и оценка деятельности учителя. 2.Разработки  уроков  по  предмету 3. Развитие творческих способностей учащихся на уроках и во внеурочное время. 3.Донгак А.А.  1.Использование интерактивной доски на уроках . 2.Портфолио учащегося начальной школы. 2. Оценочная деятельность учителя и учащегося в начальной школе. 4.Хомушку А.В. 1.Портфолио учащегося начальной школы. 2. Оценочная деятельность учителя и учащегося в начальной школе. 3.Формирование самооценки у младшего школьника. 5. Монгуш Р.В. 1. Дополнительное образование учащихся по технологии  </vt:lpstr>
      <vt:lpstr>Квалификационная  категория педагогов</vt:lpstr>
      <vt:lpstr>Участвуем в губернаторских  проектах  </vt:lpstr>
      <vt:lpstr>Учителя  используют педтехнологии</vt:lpstr>
      <vt:lpstr>Учебный  план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работы МС</dc:title>
  <dc:creator>Татьяна</dc:creator>
  <cp:lastModifiedBy>Хонделен</cp:lastModifiedBy>
  <cp:revision>72</cp:revision>
  <dcterms:created xsi:type="dcterms:W3CDTF">2011-03-22T12:00:31Z</dcterms:created>
  <dcterms:modified xsi:type="dcterms:W3CDTF">2020-05-27T17:36:05Z</dcterms:modified>
</cp:coreProperties>
</file>